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47"/>
  </p:notesMasterIdLst>
  <p:handoutMasterIdLst>
    <p:handoutMasterId r:id="rId48"/>
  </p:handoutMasterIdLst>
  <p:sldIdLst>
    <p:sldId id="346" r:id="rId5"/>
    <p:sldId id="347" r:id="rId6"/>
    <p:sldId id="302" r:id="rId7"/>
    <p:sldId id="320" r:id="rId8"/>
    <p:sldId id="329" r:id="rId9"/>
    <p:sldId id="345" r:id="rId10"/>
    <p:sldId id="344" r:id="rId11"/>
    <p:sldId id="322" r:id="rId12"/>
    <p:sldId id="349" r:id="rId13"/>
    <p:sldId id="323" r:id="rId14"/>
    <p:sldId id="324" r:id="rId15"/>
    <p:sldId id="325" r:id="rId16"/>
    <p:sldId id="350" r:id="rId17"/>
    <p:sldId id="326" r:id="rId18"/>
    <p:sldId id="327" r:id="rId19"/>
    <p:sldId id="351" r:id="rId20"/>
    <p:sldId id="330" r:id="rId21"/>
    <p:sldId id="331" r:id="rId22"/>
    <p:sldId id="332" r:id="rId23"/>
    <p:sldId id="315" r:id="rId24"/>
    <p:sldId id="333" r:id="rId25"/>
    <p:sldId id="308" r:id="rId26"/>
    <p:sldId id="309" r:id="rId27"/>
    <p:sldId id="310" r:id="rId28"/>
    <p:sldId id="336" r:id="rId29"/>
    <p:sldId id="317" r:id="rId30"/>
    <p:sldId id="338" r:id="rId31"/>
    <p:sldId id="337" r:id="rId32"/>
    <p:sldId id="340" r:id="rId33"/>
    <p:sldId id="321" r:id="rId34"/>
    <p:sldId id="352" r:id="rId35"/>
    <p:sldId id="353" r:id="rId36"/>
    <p:sldId id="354" r:id="rId37"/>
    <p:sldId id="356" r:id="rId38"/>
    <p:sldId id="355" r:id="rId39"/>
    <p:sldId id="258" r:id="rId40"/>
    <p:sldId id="298" r:id="rId41"/>
    <p:sldId id="357" r:id="rId42"/>
    <p:sldId id="339" r:id="rId43"/>
    <p:sldId id="341" r:id="rId44"/>
    <p:sldId id="342" r:id="rId45"/>
    <p:sldId id="34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E2"/>
    <a:srgbClr val="8A0000"/>
    <a:srgbClr val="043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05" autoAdjust="0"/>
    <p:restoredTop sz="94660"/>
  </p:normalViewPr>
  <p:slideViewPr>
    <p:cSldViewPr snapToGrid="0">
      <p:cViewPr varScale="1">
        <p:scale>
          <a:sx n="155" d="100"/>
          <a:sy n="155" d="100"/>
        </p:scale>
        <p:origin x="200" y="19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7/1/26</a:t>
            </a:fld>
            <a:endParaRPr lang="en-US" dirty="0"/>
          </a:p>
        </p:txBody>
      </p:sp>
      <p:sp>
        <p:nvSpPr>
          <p:cNvPr id="4" name="Footer Placeholder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7/1/26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DA162F-97AC-4E04-AFEA-63589581A188}" type="slidenum">
              <a:rPr lang="en-US" smtClean="0"/>
              <a:t>1</a:t>
            </a:fld>
            <a:endParaRPr lang="en-US"/>
          </a:p>
        </p:txBody>
      </p:sp>
    </p:spTree>
    <p:extLst>
      <p:ext uri="{BB962C8B-B14F-4D97-AF65-F5344CB8AC3E}">
        <p14:creationId xmlns:p14="http://schemas.microsoft.com/office/powerpoint/2010/main" val="290691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D9A6E-BF3B-2723-9B42-319683985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D2DE8-7B64-297B-EAD8-F2234EE88D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89FFC9-2651-044F-B19E-1F3308A2B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27C218-84A4-38F7-F2FC-169EA9E3D2B3}"/>
              </a:ext>
            </a:extLst>
          </p:cNvPr>
          <p:cNvSpPr>
            <a:spLocks noGrp="1"/>
          </p:cNvSpPr>
          <p:nvPr>
            <p:ph type="sldNum" sz="quarter" idx="5"/>
          </p:nvPr>
        </p:nvSpPr>
        <p:spPr/>
        <p:txBody>
          <a:bodyPr/>
          <a:lstStyle/>
          <a:p>
            <a:fld id="{D9DA162F-97AC-4E04-AFEA-63589581A188}" type="slidenum">
              <a:rPr lang="en-US" smtClean="0"/>
              <a:t>35</a:t>
            </a:fld>
            <a:endParaRPr lang="en-US"/>
          </a:p>
        </p:txBody>
      </p:sp>
    </p:spTree>
    <p:extLst>
      <p:ext uri="{BB962C8B-B14F-4D97-AF65-F5344CB8AC3E}">
        <p14:creationId xmlns:p14="http://schemas.microsoft.com/office/powerpoint/2010/main" val="3809374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A162F-97AC-4E04-AFEA-63589581A188}" type="slidenum">
              <a:rPr lang="en-US" smtClean="0"/>
              <a:t>36</a:t>
            </a:fld>
            <a:endParaRPr lang="en-US"/>
          </a:p>
        </p:txBody>
      </p:sp>
    </p:spTree>
    <p:extLst>
      <p:ext uri="{BB962C8B-B14F-4D97-AF65-F5344CB8AC3E}">
        <p14:creationId xmlns:p14="http://schemas.microsoft.com/office/powerpoint/2010/main" val="9647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Excessive speeding provisions under reckless driving statutes would establish a level (+35 MPH above posted limit or 105 MPH) </a:t>
            </a:r>
            <a:r>
              <a:rPr lang="en-US" sz="1800" dirty="0">
                <a:effectLst/>
                <a:latin typeface="Aptos" panose="020B0004020202020204" pitchFamily="34" charset="0"/>
                <a:ea typeface="Aptos" panose="020B0004020202020204" pitchFamily="34" charset="0"/>
                <a:cs typeface="Aptos" panose="020B0004020202020204" pitchFamily="34" charset="0"/>
              </a:rPr>
              <a:t>of evidence that becomes a prima facie case for reckless driving. Similar to .08 in a DUI, it doesn’t matter how defective the driving is - if the individuals conduct meets the evidentiary threshold, it is presumed reckless. </a:t>
            </a:r>
          </a:p>
          <a:p>
            <a:endParaRPr lang="en-US" sz="1800" dirty="0">
              <a:effectLst/>
              <a:latin typeface="Aptos" panose="020B0004020202020204" pitchFamily="34" charset="0"/>
            </a:endParaRPr>
          </a:p>
          <a:p>
            <a:r>
              <a:rPr lang="en-US" sz="1800" dirty="0">
                <a:effectLst/>
                <a:latin typeface="Aptos" panose="020B0004020202020204" pitchFamily="34" charset="0"/>
              </a:rPr>
              <a:t>KHP will continue to work with stakeholders to determine suitable penalties.</a:t>
            </a:r>
            <a:endParaRPr lang="en-US" dirty="0"/>
          </a:p>
        </p:txBody>
      </p:sp>
      <p:sp>
        <p:nvSpPr>
          <p:cNvPr id="4" name="Slide Number Placeholder 3"/>
          <p:cNvSpPr>
            <a:spLocks noGrp="1"/>
          </p:cNvSpPr>
          <p:nvPr>
            <p:ph type="sldNum" sz="quarter" idx="5"/>
          </p:nvPr>
        </p:nvSpPr>
        <p:spPr/>
        <p:txBody>
          <a:bodyPr/>
          <a:lstStyle/>
          <a:p>
            <a:fld id="{D9DA162F-97AC-4E04-AFEA-63589581A188}" type="slidenum">
              <a:rPr lang="en-US" smtClean="0"/>
              <a:t>37</a:t>
            </a:fld>
            <a:endParaRPr lang="en-US"/>
          </a:p>
        </p:txBody>
      </p:sp>
    </p:spTree>
    <p:extLst>
      <p:ext uri="{BB962C8B-B14F-4D97-AF65-F5344CB8AC3E}">
        <p14:creationId xmlns:p14="http://schemas.microsoft.com/office/powerpoint/2010/main" val="3568044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AD7F-83CD-0469-F3FF-EF0B33270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7B0F2-7E7F-AD9A-8145-D920EB91F5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D77E99-83C8-E794-847C-2674D5C6D9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44E80A-60AF-C78A-082A-151586C1AE48}"/>
              </a:ext>
            </a:extLst>
          </p:cNvPr>
          <p:cNvSpPr>
            <a:spLocks noGrp="1"/>
          </p:cNvSpPr>
          <p:nvPr>
            <p:ph type="sldNum" sz="quarter" idx="5"/>
          </p:nvPr>
        </p:nvSpPr>
        <p:spPr/>
        <p:txBody>
          <a:bodyPr/>
          <a:lstStyle/>
          <a:p>
            <a:fld id="{D9DA162F-97AC-4E04-AFEA-63589581A188}" type="slidenum">
              <a:rPr lang="en-US" smtClean="0"/>
              <a:t>42</a:t>
            </a:fld>
            <a:endParaRPr lang="en-US"/>
          </a:p>
        </p:txBody>
      </p:sp>
    </p:spTree>
    <p:extLst>
      <p:ext uri="{BB962C8B-B14F-4D97-AF65-F5344CB8AC3E}">
        <p14:creationId xmlns:p14="http://schemas.microsoft.com/office/powerpoint/2010/main" val="25053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A162F-97AC-4E04-AFEA-63589581A188}" type="slidenum">
              <a:rPr lang="en-US" smtClean="0"/>
              <a:t>2</a:t>
            </a:fld>
            <a:endParaRPr lang="en-US"/>
          </a:p>
        </p:txBody>
      </p:sp>
    </p:spTree>
    <p:extLst>
      <p:ext uri="{BB962C8B-B14F-4D97-AF65-F5344CB8AC3E}">
        <p14:creationId xmlns:p14="http://schemas.microsoft.com/office/powerpoint/2010/main" val="9647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858EF-272C-FDAD-E0B4-8161331F5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9615A-D5DD-6CB8-DAE7-225183470D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8D1CDE-3433-2201-5E11-86788245AF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5AA70D-713C-1F96-0C47-62590488A56B}"/>
              </a:ext>
            </a:extLst>
          </p:cNvPr>
          <p:cNvSpPr>
            <a:spLocks noGrp="1"/>
          </p:cNvSpPr>
          <p:nvPr>
            <p:ph type="sldNum" sz="quarter" idx="5"/>
          </p:nvPr>
        </p:nvSpPr>
        <p:spPr/>
        <p:txBody>
          <a:bodyPr/>
          <a:lstStyle/>
          <a:p>
            <a:fld id="{D9DA162F-97AC-4E04-AFEA-63589581A188}" type="slidenum">
              <a:rPr lang="en-US" smtClean="0"/>
              <a:t>9</a:t>
            </a:fld>
            <a:endParaRPr lang="en-US"/>
          </a:p>
        </p:txBody>
      </p:sp>
    </p:spTree>
    <p:extLst>
      <p:ext uri="{BB962C8B-B14F-4D97-AF65-F5344CB8AC3E}">
        <p14:creationId xmlns:p14="http://schemas.microsoft.com/office/powerpoint/2010/main" val="98054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91542-5A1B-7852-5AA1-5A335D950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E4D36-84D3-79BD-2845-A6C83AAA69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97C5EA6-BD3C-9EA0-0403-168CA650DB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49F510-F6CB-B2D4-2D2A-E37F190CC954}"/>
              </a:ext>
            </a:extLst>
          </p:cNvPr>
          <p:cNvSpPr>
            <a:spLocks noGrp="1"/>
          </p:cNvSpPr>
          <p:nvPr>
            <p:ph type="sldNum" sz="quarter" idx="5"/>
          </p:nvPr>
        </p:nvSpPr>
        <p:spPr/>
        <p:txBody>
          <a:bodyPr/>
          <a:lstStyle/>
          <a:p>
            <a:fld id="{D9DA162F-97AC-4E04-AFEA-63589581A188}" type="slidenum">
              <a:rPr lang="en-US" smtClean="0"/>
              <a:t>20</a:t>
            </a:fld>
            <a:endParaRPr lang="en-US"/>
          </a:p>
        </p:txBody>
      </p:sp>
    </p:spTree>
    <p:extLst>
      <p:ext uri="{BB962C8B-B14F-4D97-AF65-F5344CB8AC3E}">
        <p14:creationId xmlns:p14="http://schemas.microsoft.com/office/powerpoint/2010/main" val="334193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1FB94-D44B-5E62-6323-404B886E1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773AB-FC38-757F-4E32-CCD8BDD2BE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0A2BA2D-555A-6699-8C4A-02351731C3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3104B4-E2A1-F106-CF16-EE67A03BB7D0}"/>
              </a:ext>
            </a:extLst>
          </p:cNvPr>
          <p:cNvSpPr>
            <a:spLocks noGrp="1"/>
          </p:cNvSpPr>
          <p:nvPr>
            <p:ph type="sldNum" sz="quarter" idx="5"/>
          </p:nvPr>
        </p:nvSpPr>
        <p:spPr/>
        <p:txBody>
          <a:bodyPr/>
          <a:lstStyle/>
          <a:p>
            <a:fld id="{D9DA162F-97AC-4E04-AFEA-63589581A188}" type="slidenum">
              <a:rPr lang="en-US" smtClean="0"/>
              <a:t>26</a:t>
            </a:fld>
            <a:endParaRPr lang="en-US"/>
          </a:p>
        </p:txBody>
      </p:sp>
    </p:spTree>
    <p:extLst>
      <p:ext uri="{BB962C8B-B14F-4D97-AF65-F5344CB8AC3E}">
        <p14:creationId xmlns:p14="http://schemas.microsoft.com/office/powerpoint/2010/main" val="347400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55ED9-B73A-B0F6-60A0-3E5F0C21E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92F3C-6469-1D56-DBE7-F69D46B5A16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0DCDE5A-0C6D-0E26-FD19-BEF613B693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ADCA8-0E8A-1F9F-B709-FFA9B50A35F9}"/>
              </a:ext>
            </a:extLst>
          </p:cNvPr>
          <p:cNvSpPr>
            <a:spLocks noGrp="1"/>
          </p:cNvSpPr>
          <p:nvPr>
            <p:ph type="sldNum" sz="quarter" idx="5"/>
          </p:nvPr>
        </p:nvSpPr>
        <p:spPr/>
        <p:txBody>
          <a:bodyPr/>
          <a:lstStyle/>
          <a:p>
            <a:fld id="{D9DA162F-97AC-4E04-AFEA-63589581A188}" type="slidenum">
              <a:rPr lang="en-US" smtClean="0"/>
              <a:t>30</a:t>
            </a:fld>
            <a:endParaRPr lang="en-US"/>
          </a:p>
        </p:txBody>
      </p:sp>
    </p:spTree>
    <p:extLst>
      <p:ext uri="{BB962C8B-B14F-4D97-AF65-F5344CB8AC3E}">
        <p14:creationId xmlns:p14="http://schemas.microsoft.com/office/powerpoint/2010/main" val="4620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AADE4-537B-6C6D-228A-AB3168ABE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337AF-DD56-35AD-B399-1C11A502460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C19ADA-0AAE-B6F1-6CA8-973F215F8A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5AADA-7A59-DFBD-D9C6-DF6FDDBD0980}"/>
              </a:ext>
            </a:extLst>
          </p:cNvPr>
          <p:cNvSpPr>
            <a:spLocks noGrp="1"/>
          </p:cNvSpPr>
          <p:nvPr>
            <p:ph type="sldNum" sz="quarter" idx="5"/>
          </p:nvPr>
        </p:nvSpPr>
        <p:spPr/>
        <p:txBody>
          <a:bodyPr/>
          <a:lstStyle/>
          <a:p>
            <a:fld id="{D9DA162F-97AC-4E04-AFEA-63589581A188}" type="slidenum">
              <a:rPr lang="en-US" smtClean="0"/>
              <a:t>31</a:t>
            </a:fld>
            <a:endParaRPr lang="en-US"/>
          </a:p>
        </p:txBody>
      </p:sp>
    </p:spTree>
    <p:extLst>
      <p:ext uri="{BB962C8B-B14F-4D97-AF65-F5344CB8AC3E}">
        <p14:creationId xmlns:p14="http://schemas.microsoft.com/office/powerpoint/2010/main" val="330238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ECFF-8022-B09A-9AB6-BB46B7799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3E199-2212-7642-9A29-8902A536F5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C8E204-E546-78E5-9196-DC5DBD535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16FF3-8F18-3F84-D1A0-540AE84F54BB}"/>
              </a:ext>
            </a:extLst>
          </p:cNvPr>
          <p:cNvSpPr>
            <a:spLocks noGrp="1"/>
          </p:cNvSpPr>
          <p:nvPr>
            <p:ph type="sldNum" sz="quarter" idx="5"/>
          </p:nvPr>
        </p:nvSpPr>
        <p:spPr/>
        <p:txBody>
          <a:bodyPr/>
          <a:lstStyle/>
          <a:p>
            <a:fld id="{D9DA162F-97AC-4E04-AFEA-63589581A188}" type="slidenum">
              <a:rPr lang="en-US" smtClean="0"/>
              <a:t>32</a:t>
            </a:fld>
            <a:endParaRPr lang="en-US"/>
          </a:p>
        </p:txBody>
      </p:sp>
    </p:spTree>
    <p:extLst>
      <p:ext uri="{BB962C8B-B14F-4D97-AF65-F5344CB8AC3E}">
        <p14:creationId xmlns:p14="http://schemas.microsoft.com/office/powerpoint/2010/main" val="374352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452B-4067-6DBE-5B8D-4A4467213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98646-80A8-159F-B9BA-0717EF56F6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89A3C4-26B0-EF23-D4D6-FC94400BB0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3B83E2-1781-D7BA-FB45-EC1AAC101436}"/>
              </a:ext>
            </a:extLst>
          </p:cNvPr>
          <p:cNvSpPr>
            <a:spLocks noGrp="1"/>
          </p:cNvSpPr>
          <p:nvPr>
            <p:ph type="sldNum" sz="quarter" idx="5"/>
          </p:nvPr>
        </p:nvSpPr>
        <p:spPr/>
        <p:txBody>
          <a:bodyPr/>
          <a:lstStyle/>
          <a:p>
            <a:fld id="{D9DA162F-97AC-4E04-AFEA-63589581A188}" type="slidenum">
              <a:rPr lang="en-US" smtClean="0"/>
              <a:t>33</a:t>
            </a:fld>
            <a:endParaRPr lang="en-US"/>
          </a:p>
        </p:txBody>
      </p:sp>
    </p:spTree>
    <p:extLst>
      <p:ext uri="{BB962C8B-B14F-4D97-AF65-F5344CB8AC3E}">
        <p14:creationId xmlns:p14="http://schemas.microsoft.com/office/powerpoint/2010/main" val="3424035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A1AEF64-FF43-71F8-3102-F03F2D37A8B9}"/>
              </a:ext>
            </a:extLst>
          </p:cNvPr>
          <p:cNvPicPr>
            <a:picLocks noChangeAspect="1"/>
          </p:cNvPicPr>
          <p:nvPr userDrawn="1"/>
        </p:nvPicPr>
        <p:blipFill>
          <a:blip r:embed="rId2">
            <a:alphaModFix amt="20000"/>
          </a:blip>
          <a:stretch>
            <a:fillRect/>
          </a:stretch>
        </p:blipFill>
        <p:spPr>
          <a:xfrm>
            <a:off x="7751975" y="0"/>
            <a:ext cx="6858000" cy="6858000"/>
          </a:xfrm>
          <a:prstGeom prst="rect">
            <a:avLst/>
          </a:prstGeom>
        </p:spPr>
      </p:pic>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
        <p:nvSpPr>
          <p:cNvPr id="67" name="Rectangle 66">
            <a:extLst>
              <a:ext uri="{FF2B5EF4-FFF2-40B4-BE49-F238E27FC236}">
                <a16:creationId xmlns:a16="http://schemas.microsoft.com/office/drawing/2014/main" id="{4B9437A4-166F-E310-48A0-A1C73F74CC27}"/>
              </a:ext>
            </a:extLst>
          </p:cNvPr>
          <p:cNvSpPr/>
          <p:nvPr userDrawn="1"/>
        </p:nvSpPr>
        <p:spPr>
          <a:xfrm>
            <a:off x="395926" y="1935804"/>
            <a:ext cx="7475456" cy="347439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ubtitle 2">
            <a:extLst>
              <a:ext uri="{FF2B5EF4-FFF2-40B4-BE49-F238E27FC236}">
                <a16:creationId xmlns:a16="http://schemas.microsoft.com/office/drawing/2014/main" id="{1841851F-203A-4F8E-AA75-478526ABA894}"/>
              </a:ext>
            </a:extLst>
          </p:cNvPr>
          <p:cNvSpPr>
            <a:spLocks noGrp="1"/>
          </p:cNvSpPr>
          <p:nvPr>
            <p:ph type="subTitle" idx="1"/>
          </p:nvPr>
        </p:nvSpPr>
        <p:spPr>
          <a:xfrm>
            <a:off x="668519" y="3602038"/>
            <a:ext cx="6857999" cy="953029"/>
          </a:xfrm>
        </p:spPr>
        <p:txBody>
          <a:bodyPr>
            <a:normAutofit/>
          </a:bodyPr>
          <a:lstStyle>
            <a:lvl1pPr marL="0" indent="0">
              <a:lnSpc>
                <a:spcPct val="100000"/>
              </a:lnSpc>
              <a:spcBef>
                <a:spcPts val="0"/>
              </a:spcBef>
              <a:buNone/>
              <a:defRPr>
                <a:solidFill>
                  <a:schemeClr val="tx1"/>
                </a:solidFill>
              </a:defRPr>
            </a:lvl1pPr>
          </a:lstStyle>
          <a:p>
            <a:pPr algn="ctr"/>
            <a:endParaRPr lang="en-US" dirty="0">
              <a:solidFill>
                <a:schemeClr val="tx1"/>
              </a:solidFill>
            </a:endParaRPr>
          </a:p>
        </p:txBody>
      </p:sp>
      <p:sp>
        <p:nvSpPr>
          <p:cNvPr id="70" name="Title 69">
            <a:extLst>
              <a:ext uri="{FF2B5EF4-FFF2-40B4-BE49-F238E27FC236}">
                <a16:creationId xmlns:a16="http://schemas.microsoft.com/office/drawing/2014/main" id="{4E6F9E72-238B-D452-7BA1-069B9133BF40}"/>
              </a:ext>
            </a:extLst>
          </p:cNvPr>
          <p:cNvSpPr>
            <a:spLocks noGrp="1"/>
          </p:cNvSpPr>
          <p:nvPr>
            <p:ph type="title"/>
          </p:nvPr>
        </p:nvSpPr>
        <p:spPr>
          <a:xfrm>
            <a:off x="668519" y="2003351"/>
            <a:ext cx="6857999" cy="1478570"/>
          </a:xfrm>
        </p:spPr>
        <p:txBody>
          <a:bodyPr/>
          <a:lstStyle>
            <a:lvl1pPr>
              <a:defRPr>
                <a:solidFill>
                  <a:schemeClr val="tx1"/>
                </a:solidFill>
              </a:defRPr>
            </a:lvl1pPr>
          </a:lstStyle>
          <a:p>
            <a:r>
              <a:rPr lang="en-US" dirty="0"/>
              <a:t>Click to edit Master title style</a:t>
            </a:r>
          </a:p>
        </p:txBody>
      </p:sp>
      <p:sp>
        <p:nvSpPr>
          <p:cNvPr id="46" name="TextBox 45">
            <a:extLst>
              <a:ext uri="{FF2B5EF4-FFF2-40B4-BE49-F238E27FC236}">
                <a16:creationId xmlns:a16="http://schemas.microsoft.com/office/drawing/2014/main" id="{417666F0-9653-55C3-22E6-8FE188CDCF18}"/>
              </a:ext>
            </a:extLst>
          </p:cNvPr>
          <p:cNvSpPr txBox="1"/>
          <p:nvPr userDrawn="1"/>
        </p:nvSpPr>
        <p:spPr>
          <a:xfrm>
            <a:off x="402336" y="5523140"/>
            <a:ext cx="7388352" cy="369332"/>
          </a:xfrm>
          <a:prstGeom prst="rect">
            <a:avLst/>
          </a:prstGeom>
          <a:noFill/>
        </p:spPr>
        <p:txBody>
          <a:bodyPr wrap="square" rtlCol="0">
            <a:spAutoFit/>
          </a:bodyPr>
          <a:lstStyle/>
          <a:p>
            <a:pPr algn="ctr"/>
            <a:r>
              <a:rPr lang="en-US" spc="600" dirty="0">
                <a:solidFill>
                  <a:schemeClr val="accent1"/>
                </a:solidFill>
              </a:rPr>
              <a:t>SERVICE  •  COURTESY  •  PROTECTION</a:t>
            </a:r>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2902" y="609600"/>
            <a:ext cx="5934508" cy="1639886"/>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5112899"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3391AF9F-3F53-28EB-8A01-A130275A6AD5}"/>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DDCA86A-DE3F-7E80-A6F5-FA901780C85B}"/>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D3E32DC4-A712-344A-6B60-155AF400F2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
        <p:nvSpPr>
          <p:cNvPr id="15" name="Picture Placeholder 14">
            <a:extLst>
              <a:ext uri="{FF2B5EF4-FFF2-40B4-BE49-F238E27FC236}">
                <a16:creationId xmlns:a16="http://schemas.microsoft.com/office/drawing/2014/main" id="{D08A18BE-BA81-DAD1-867E-78415D079411}"/>
              </a:ext>
            </a:extLst>
          </p:cNvPr>
          <p:cNvSpPr>
            <a:spLocks noGrp="1"/>
          </p:cNvSpPr>
          <p:nvPr>
            <p:ph type="pic" sz="quarter" idx="13" hasCustomPrompt="1"/>
          </p:nvPr>
        </p:nvSpPr>
        <p:spPr>
          <a:xfrm>
            <a:off x="0" y="-22225"/>
            <a:ext cx="4911365" cy="6861175"/>
          </a:xfrm>
        </p:spPr>
        <p:txBody>
          <a:bodyPr/>
          <a:lstStyle>
            <a:lvl1pPr>
              <a:defRPr/>
            </a:lvl1pPr>
          </a:lstStyle>
          <a:p>
            <a:r>
              <a:rPr lang="en-US" dirty="0"/>
              <a:t>  </a:t>
            </a:r>
          </a:p>
        </p:txBody>
      </p:sp>
    </p:spTree>
    <p:extLst>
      <p:ext uri="{BB962C8B-B14F-4D97-AF65-F5344CB8AC3E}">
        <p14:creationId xmlns:p14="http://schemas.microsoft.com/office/powerpoint/2010/main" val="110986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1B124F36-7E37-2E53-035A-565A97D60A28}"/>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70C117A-22ED-A6F6-DA52-643D45B167B2}"/>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92EB8A77-87C7-D940-7A40-21987E79E3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12919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3" name="Rectangle 2">
            <a:extLst>
              <a:ext uri="{FF2B5EF4-FFF2-40B4-BE49-F238E27FC236}">
                <a16:creationId xmlns:a16="http://schemas.microsoft.com/office/drawing/2014/main" id="{57CBBD23-ABA6-20B0-AEDD-4B6C4EA072CF}"/>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8E115DE-EB34-865C-B0E6-477391F01108}"/>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F8F4A445-C868-AFAA-A504-4FB9C22EC5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11725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6"/>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6"/>
                </a:solidFill>
                <a:effectLst/>
              </a:rPr>
              <a:t>”</a:t>
            </a:r>
          </a:p>
        </p:txBody>
      </p:sp>
      <p:sp>
        <p:nvSpPr>
          <p:cNvPr id="3" name="Rectangle 2">
            <a:extLst>
              <a:ext uri="{FF2B5EF4-FFF2-40B4-BE49-F238E27FC236}">
                <a16:creationId xmlns:a16="http://schemas.microsoft.com/office/drawing/2014/main" id="{9730ED68-3E22-1FCB-A4FD-F73E69010C1E}"/>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C22FE25-D9FB-D7FD-4157-A7052D05C351}"/>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62C60F11-6821-A88C-6AD3-8D19B2DA78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90224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3" name="Rectangle 2">
            <a:extLst>
              <a:ext uri="{FF2B5EF4-FFF2-40B4-BE49-F238E27FC236}">
                <a16:creationId xmlns:a16="http://schemas.microsoft.com/office/drawing/2014/main" id="{FECF5B20-056F-CF48-1B05-9F4BD008AF15}"/>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57ECA83-B06F-D301-7E3E-93683F5017E2}"/>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1E8808A6-AA17-92FA-4D35-036B2FDB25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74738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2" name="Rectangle 1">
            <a:extLst>
              <a:ext uri="{FF2B5EF4-FFF2-40B4-BE49-F238E27FC236}">
                <a16:creationId xmlns:a16="http://schemas.microsoft.com/office/drawing/2014/main" id="{A70F7D5D-49BB-A641-E151-4A70D18EEBC6}"/>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2C0796E-9025-7582-8ECE-6DB1C6390E0D}"/>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5C78DC31-CB19-B574-8F2B-7E48B99ACA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420224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2" name="Rectangle 1">
            <a:extLst>
              <a:ext uri="{FF2B5EF4-FFF2-40B4-BE49-F238E27FC236}">
                <a16:creationId xmlns:a16="http://schemas.microsoft.com/office/drawing/2014/main" id="{AB73E792-366D-0CCD-3714-11B4FC20865B}"/>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5864032-A227-40B8-5BFF-8CF255092E6C}"/>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7" name="Picture 6" descr="Logo&#10;&#10;Description automatically generated">
            <a:extLst>
              <a:ext uri="{FF2B5EF4-FFF2-40B4-BE49-F238E27FC236}">
                <a16:creationId xmlns:a16="http://schemas.microsoft.com/office/drawing/2014/main" id="{964CB087-9451-E516-2BED-DFA86B9F172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01454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AD93FE0D-51EB-762B-EC18-EB665B67D54D}"/>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685DE82-DC85-ABA7-5220-CC8875A27840}"/>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D2F541E1-2011-F37D-5F1B-7FF3DC5D93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590616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E0E688D6-B8F7-776D-E5D5-1DE13DEA0DD4}"/>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DE75522-E3EC-0F26-6C45-CE005ADF5A7D}"/>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892A54BB-FC63-816B-DD0F-0C21BDE2B89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160474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grpSp>
        <p:nvGrpSpPr>
          <p:cNvPr id="5" name="Group 4">
            <a:extLst>
              <a:ext uri="{FF2B5EF4-FFF2-40B4-BE49-F238E27FC236}">
                <a16:creationId xmlns:a16="http://schemas.microsoft.com/office/drawing/2014/main" id="{F59F8CFA-8F51-3B8B-C890-814C5CBE2B15}"/>
              </a:ext>
            </a:extLst>
          </p:cNvPr>
          <p:cNvGrpSpPr/>
          <p:nvPr userDrawn="1"/>
        </p:nvGrpSpPr>
        <p:grpSpPr>
          <a:xfrm>
            <a:off x="-42863" y="-22860"/>
            <a:ext cx="12234863" cy="415289"/>
            <a:chOff x="-42863" y="-22860"/>
            <a:chExt cx="12234863" cy="415289"/>
          </a:xfrm>
        </p:grpSpPr>
        <p:sp>
          <p:nvSpPr>
            <p:cNvPr id="6" name="Rectangle 5">
              <a:extLst>
                <a:ext uri="{FF2B5EF4-FFF2-40B4-BE49-F238E27FC236}">
                  <a16:creationId xmlns:a16="http://schemas.microsoft.com/office/drawing/2014/main" id="{9F8C0F0A-028E-B8F7-F3B5-60BE4032D7BC}"/>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E8E1388-7825-7512-2702-98DDA108A36A}"/>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bg1"/>
                  </a:solidFill>
                </a:rPr>
                <a:t>Kansas Highway Patrol</a:t>
              </a:r>
            </a:p>
          </p:txBody>
        </p:sp>
        <p:pic>
          <p:nvPicPr>
            <p:cNvPr id="12" name="Picture 11" descr="Logo&#10;&#10;Description automatically generated">
              <a:extLst>
                <a:ext uri="{FF2B5EF4-FFF2-40B4-BE49-F238E27FC236}">
                  <a16:creationId xmlns:a16="http://schemas.microsoft.com/office/drawing/2014/main" id="{DEA16B4E-4C3D-486F-0484-B42178CFAC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grpSp>
    </p:spTree>
    <p:extLst>
      <p:ext uri="{BB962C8B-B14F-4D97-AF65-F5344CB8AC3E}">
        <p14:creationId xmlns:p14="http://schemas.microsoft.com/office/powerpoint/2010/main" val="114205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CC4F525F-5A4E-F46B-80CB-B47636E70D83}"/>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F26D18C-81B8-967E-CB17-CA3E43BA5C5F}"/>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1AA8E773-C1BB-B340-6FAC-F8F35C8B95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accent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0" name="Rectangle 9">
            <a:extLst>
              <a:ext uri="{FF2B5EF4-FFF2-40B4-BE49-F238E27FC236}">
                <a16:creationId xmlns:a16="http://schemas.microsoft.com/office/drawing/2014/main" id="{78A8DBD9-B03E-397F-902A-662F4225EE3D}"/>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235D4B5-FF87-42FA-CE3F-F4D866189A96}"/>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2" name="Picture 11" descr="Logo&#10;&#10;Description automatically generated">
            <a:extLst>
              <a:ext uri="{FF2B5EF4-FFF2-40B4-BE49-F238E27FC236}">
                <a16:creationId xmlns:a16="http://schemas.microsoft.com/office/drawing/2014/main" id="{D41B3557-773F-BCA3-3B0C-E567FFEE48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0A848FF3-87EE-58FC-0B3C-42D67881E4CE}"/>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1C74756-6616-9F68-D7F2-F578BAE9D501}"/>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9B19ECD4-1A04-89DF-E460-2760534F36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3" name="Rectangle 12">
            <a:extLst>
              <a:ext uri="{FF2B5EF4-FFF2-40B4-BE49-F238E27FC236}">
                <a16:creationId xmlns:a16="http://schemas.microsoft.com/office/drawing/2014/main" id="{A0D31D6B-BD0F-79F2-89FE-02B2CFA3BA95}"/>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A252A05-8364-E109-994A-88ADE3EAF08C}"/>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5" name="Picture 14" descr="Logo&#10;&#10;Description automatically generated">
            <a:extLst>
              <a:ext uri="{FF2B5EF4-FFF2-40B4-BE49-F238E27FC236}">
                <a16:creationId xmlns:a16="http://schemas.microsoft.com/office/drawing/2014/main" id="{CEACB2F5-3650-A5D9-066C-AFE6DD759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9" name="Rectangle 8">
            <a:extLst>
              <a:ext uri="{FF2B5EF4-FFF2-40B4-BE49-F238E27FC236}">
                <a16:creationId xmlns:a16="http://schemas.microsoft.com/office/drawing/2014/main" id="{2197149A-E7B2-5047-BE22-901A1118F64F}"/>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4B5C27E-CCE2-75D3-C6B9-43CA42D4666E}"/>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1" name="Picture 10" descr="Logo&#10;&#10;Description automatically generated">
            <a:extLst>
              <a:ext uri="{FF2B5EF4-FFF2-40B4-BE49-F238E27FC236}">
                <a16:creationId xmlns:a16="http://schemas.microsoft.com/office/drawing/2014/main" id="{75F873E6-B11E-B243-4BA4-7D9CF15887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a:extLst>
              <a:ext uri="{FF2B5EF4-FFF2-40B4-BE49-F238E27FC236}">
                <a16:creationId xmlns:a16="http://schemas.microsoft.com/office/drawing/2014/main" id="{3A386233-E613-CCAB-2D4B-4F62E18F3A58}"/>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D39B77-ACC6-124E-49F6-255F2722BB03}"/>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0" name="Picture 9" descr="Logo&#10;&#10;Description automatically generated">
            <a:extLst>
              <a:ext uri="{FF2B5EF4-FFF2-40B4-BE49-F238E27FC236}">
                <a16:creationId xmlns:a16="http://schemas.microsoft.com/office/drawing/2014/main" id="{1894DA1F-F144-7775-C19C-75407C5D32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with smart 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a:extLst>
              <a:ext uri="{FF2B5EF4-FFF2-40B4-BE49-F238E27FC236}">
                <a16:creationId xmlns:a16="http://schemas.microsoft.com/office/drawing/2014/main" id="{3A386233-E613-CCAB-2D4B-4F62E18F3A58}"/>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D39B77-ACC6-124E-49F6-255F2722BB03}"/>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0" name="Picture 9" descr="Logo&#10;&#10;Description automatically generated">
            <a:extLst>
              <a:ext uri="{FF2B5EF4-FFF2-40B4-BE49-F238E27FC236}">
                <a16:creationId xmlns:a16="http://schemas.microsoft.com/office/drawing/2014/main" id="{1894DA1F-F144-7775-C19C-75407C5D32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
        <p:nvSpPr>
          <p:cNvPr id="3" name="Picture Placeholder 2">
            <a:extLst>
              <a:ext uri="{FF2B5EF4-FFF2-40B4-BE49-F238E27FC236}">
                <a16:creationId xmlns:a16="http://schemas.microsoft.com/office/drawing/2014/main" id="{DE25049E-EDD5-804F-D4EF-7447B55E5677}"/>
              </a:ext>
            </a:extLst>
          </p:cNvPr>
          <p:cNvSpPr>
            <a:spLocks noGrp="1"/>
          </p:cNvSpPr>
          <p:nvPr>
            <p:ph type="pic" sz="quarter" idx="13"/>
          </p:nvPr>
        </p:nvSpPr>
        <p:spPr>
          <a:xfrm>
            <a:off x="-42863" y="392113"/>
            <a:ext cx="4605338" cy="6465887"/>
          </a:xfrm>
        </p:spPr>
        <p:txBody>
          <a:bodyPr/>
          <a:lstStyle/>
          <a:p>
            <a:endParaRPr lang="en-US"/>
          </a:p>
        </p:txBody>
      </p:sp>
      <p:sp>
        <p:nvSpPr>
          <p:cNvPr id="6" name="SmartArt Placeholder 5">
            <a:extLst>
              <a:ext uri="{FF2B5EF4-FFF2-40B4-BE49-F238E27FC236}">
                <a16:creationId xmlns:a16="http://schemas.microsoft.com/office/drawing/2014/main" id="{282033F2-6742-8FEC-B15A-71F2D4B66AA7}"/>
              </a:ext>
            </a:extLst>
          </p:cNvPr>
          <p:cNvSpPr>
            <a:spLocks noGrp="1"/>
          </p:cNvSpPr>
          <p:nvPr>
            <p:ph type="dgm" sz="quarter" idx="14"/>
          </p:nvPr>
        </p:nvSpPr>
        <p:spPr>
          <a:xfrm>
            <a:off x="4967288" y="1922463"/>
            <a:ext cx="4016375" cy="4325937"/>
          </a:xfrm>
        </p:spPr>
        <p:txBody>
          <a:bodyPr/>
          <a:lstStyle/>
          <a:p>
            <a:endParaRPr lang="en-US"/>
          </a:p>
        </p:txBody>
      </p:sp>
      <p:sp>
        <p:nvSpPr>
          <p:cNvPr id="12" name="Text Placeholder 11">
            <a:extLst>
              <a:ext uri="{FF2B5EF4-FFF2-40B4-BE49-F238E27FC236}">
                <a16:creationId xmlns:a16="http://schemas.microsoft.com/office/drawing/2014/main" id="{4A548A07-52B3-6C09-9033-2DA5D748F8E5}"/>
              </a:ext>
            </a:extLst>
          </p:cNvPr>
          <p:cNvSpPr>
            <a:spLocks noGrp="1"/>
          </p:cNvSpPr>
          <p:nvPr>
            <p:ph type="body" sz="quarter" idx="15"/>
          </p:nvPr>
        </p:nvSpPr>
        <p:spPr>
          <a:xfrm>
            <a:off x="4967288" y="914400"/>
            <a:ext cx="6684962" cy="801688"/>
          </a:xfrm>
        </p:spPr>
        <p:txBody>
          <a:bodyPr>
            <a:noAutofit/>
          </a:bodyPr>
          <a:lstStyle>
            <a:lvl1pPr>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10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6C9A4CE1-A6C8-6DBD-C6E6-FD7A7A7EFD40}"/>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B60B5FE-42CC-5607-03D2-03B5CC090920}"/>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1315132F-A7E8-56DA-2DD6-0DBD95BC32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06136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tx2">
                <a:lumMod val="20000"/>
                <a:lumOff val="80000"/>
              </a:schemeClr>
            </a:gs>
            <a:gs pos="0">
              <a:schemeClr val="accent1">
                <a:lumMod val="5000"/>
                <a:lumOff val="95000"/>
              </a:schemeClr>
            </a:gs>
            <a:gs pos="74000">
              <a:schemeClr val="accent2">
                <a:lumMod val="40000"/>
                <a:lumOff val="60000"/>
              </a:schemeClr>
            </a:gs>
            <a:gs pos="100000">
              <a:schemeClr val="tx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rgbClr val="043061"/>
                </a:solidFill>
              </a:defRPr>
            </a:lvl1pPr>
          </a:lstStyle>
          <a:p>
            <a:fld id="{48A87A34-81AB-432B-8DAE-1953F412C126}" type="datetimeFigureOut">
              <a:rPr lang="en-US" smtClean="0"/>
              <a:pPr/>
              <a:t>7/1/26</a:t>
            </a:fld>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rgbClr val="04306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7"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8" r:id="rId19"/>
  </p:sldLayoutIdLst>
  <p:txStyles>
    <p:titleStyle>
      <a:lvl1pPr algn="l" defTabSz="914400" rtl="0" eaLnBrk="1" latinLnBrk="0" hangingPunct="1">
        <a:lnSpc>
          <a:spcPct val="90000"/>
        </a:lnSpc>
        <a:spcBef>
          <a:spcPct val="0"/>
        </a:spcBef>
        <a:buNone/>
        <a:defRPr sz="3600" kern="1200" cap="all" baseline="0">
          <a:solidFill>
            <a:srgbClr val="04306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sa.gov/publication/houses-worship-security-self-assessment" TargetMode="External"/><Relationship Id="rId7" Type="http://schemas.openxmlformats.org/officeDocument/2006/relationships/hyperlink" Target="https://rems.ed.gov/SITEASSESS.aspx" TargetMode="External"/><Relationship Id="rId2" Type="http://schemas.openxmlformats.org/officeDocument/2006/relationships/hyperlink" Target="https://www.cisa.gov/houses-of-worship" TargetMode="External"/><Relationship Id="rId1" Type="http://schemas.openxmlformats.org/officeDocument/2006/relationships/slideLayout" Target="../slideLayouts/slideLayout2.xml"/><Relationship Id="rId6" Type="http://schemas.openxmlformats.org/officeDocument/2006/relationships/hyperlink" Target="https://www.cisa.gov/school-security-assessment-tool" TargetMode="External"/><Relationship Id="rId5" Type="http://schemas.openxmlformats.org/officeDocument/2006/relationships/hyperlink" Target="https://www.cisa.gov/faith-based-organizations-houses-worship" TargetMode="External"/><Relationship Id="rId4" Type="http://schemas.openxmlformats.org/officeDocument/2006/relationships/hyperlink" Target="https://www.cisa.gov/resources-tools/resources/protecting-places-worship-six-steps-enhance-security-against-targeted-violenc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timothy.morgan@cisa.dhs.gov" TargetMode="External"/><Relationship Id="rId7" Type="http://schemas.openxmlformats.org/officeDocument/2006/relationships/image" Target="../media/image9.png"/><Relationship Id="rId2" Type="http://schemas.openxmlformats.org/officeDocument/2006/relationships/hyperlink" Target="mailto:chuck.clanahan@cisa.dhs.gov" TargetMode="External"/><Relationship Id="rId1" Type="http://schemas.openxmlformats.org/officeDocument/2006/relationships/slideLayout" Target="../slideLayouts/slideLayout2.xml"/><Relationship Id="rId6" Type="http://schemas.openxmlformats.org/officeDocument/2006/relationships/hyperlink" Target="https://www.cisa.gov/houses-of-worship" TargetMode="External"/><Relationship Id="rId5" Type="http://schemas.openxmlformats.org/officeDocument/2006/relationships/hyperlink" Target="https://www.cisa.gov/publication/houses-worship-security-self-assessment" TargetMode="External"/><Relationship Id="rId4" Type="http://schemas.openxmlformats.org/officeDocument/2006/relationships/hyperlink" Target="https://www.cisa.gov/faith-based-organizations-houses-worshi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dna.cordner@k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ppeppers@envisageconsult.com" TargetMode="External"/><Relationship Id="rId4" Type="http://schemas.openxmlformats.org/officeDocument/2006/relationships/hyperlink" Target="mailto:csatzler@kansas.ne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ema.gov/authorized-equipment-list"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NSGP.KHP@KS.GOV" TargetMode="External"/><Relationship Id="rId2" Type="http://schemas.openxmlformats.org/officeDocument/2006/relationships/hyperlink" Target="mailto:edna.murphy@ks.gov"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www.fema.gov/media-library/assets/documents/3247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cisa.gov/topics/physical-security/active-shooter-preparedness" TargetMode="External"/><Relationship Id="rId7" Type="http://schemas.openxmlformats.org/officeDocument/2006/relationships/hyperlink" Target="https://www.cisa.gov/topics/physical-security/securing-public-gatherings" TargetMode="External"/><Relationship Id="rId2" Type="http://schemas.openxmlformats.org/officeDocument/2006/relationships/hyperlink" Target="https://www.cisa.gov/resources-tools/training" TargetMode="External"/><Relationship Id="rId1" Type="http://schemas.openxmlformats.org/officeDocument/2006/relationships/slideLayout" Target="../slideLayouts/slideLayout2.xml"/><Relationship Id="rId6" Type="http://schemas.openxmlformats.org/officeDocument/2006/relationships/hyperlink" Target="https://www.cisa.gov/topics/physical-security/insider-threat-mitigation" TargetMode="External"/><Relationship Id="rId5" Type="http://schemas.openxmlformats.org/officeDocument/2006/relationships/hyperlink" Target="https://www.cisa.gov/topics/physical-security/bombing-prevention" TargetMode="External"/><Relationship Id="rId10" Type="http://schemas.openxmlformats.org/officeDocument/2006/relationships/image" Target="../media/image26.png"/><Relationship Id="rId4" Type="http://schemas.openxmlformats.org/officeDocument/2006/relationships/hyperlink" Target="https://www.cisa.gov/topics/physical-security/protecting-houses-worship" TargetMode="Externa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ema.gov/exercis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datacounts.net/nsgp/"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datacounts.net/nsgp/documents/FY22/FY22%20NSGP%20Scoring%20Matrix_FINA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NSGP.KHP@KS.GOV" TargetMode="External"/><Relationship Id="rId4" Type="http://schemas.openxmlformats.org/officeDocument/2006/relationships/hyperlink" Target="http://www.datacounts.net/nsg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Edna.murphy@ks.gov" TargetMode="External"/><Relationship Id="rId7" Type="http://schemas.openxmlformats.org/officeDocument/2006/relationships/hyperlink" Target="mailto:infotech@envisageconsult.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csatzler@kansas.net" TargetMode="External"/><Relationship Id="rId5" Type="http://schemas.openxmlformats.org/officeDocument/2006/relationships/hyperlink" Target="mailto:ppeppers@envisageconsult.com" TargetMode="External"/><Relationship Id="rId4" Type="http://schemas.openxmlformats.org/officeDocument/2006/relationships/hyperlink" Target="mailto:NSGP.KHP@KS.GO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datacounts.net/nsgp" TargetMode="External"/><Relationship Id="rId7" Type="http://schemas.openxmlformats.org/officeDocument/2006/relationships/image" Target="../media/image28.png"/><Relationship Id="rId2" Type="http://schemas.openxmlformats.org/officeDocument/2006/relationships/hyperlink" Target="https://astrakansas.com/nsgp"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sam.gov/" TargetMode="External"/><Relationship Id="rId10" Type="http://schemas.openxmlformats.org/officeDocument/2006/relationships/image" Target="../media/image30.png"/><Relationship Id="rId4" Type="http://schemas.openxmlformats.org/officeDocument/2006/relationships/hyperlink" Target="mailto:nsgp.khp@ks.gov" TargetMode="External"/><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kansasreflector.com/2025/03/28/loud-boisterous-rival-protests-of-religious-freedom-among-catholics-and-satanists-turn-violent/" TargetMode="External"/><Relationship Id="rId7" Type="http://schemas.openxmlformats.org/officeDocument/2006/relationships/image" Target="../media/image31.png"/><Relationship Id="rId2" Type="http://schemas.openxmlformats.org/officeDocument/2006/relationships/hyperlink" Target="https://www.kctv5.com/2025/12/31/kck-church-damaged-by-explosive-device-congregation-seeking-answers/" TargetMode="External"/><Relationship Id="rId1" Type="http://schemas.openxmlformats.org/officeDocument/2006/relationships/slideLayout" Target="../slideLayouts/slideLayout2.xml"/><Relationship Id="rId6" Type="http://schemas.openxmlformats.org/officeDocument/2006/relationships/hyperlink" Target="https://www.facebook.com/sharonchentv/videos/church-attack-vandals-hit-wyandotte-county-church-with-hate-crime/828110326764678/" TargetMode="External"/><Relationship Id="rId5" Type="http://schemas.openxmlformats.org/officeDocument/2006/relationships/hyperlink" Target="https://www.ksnt.com/video/church-fires-in-topeka-one-wants-to-press-charges/9446214/" TargetMode="External"/><Relationship Id="rId4" Type="http://schemas.openxmlformats.org/officeDocument/2006/relationships/hyperlink" Target="https://persecution.org/2025/03/19/satanic-message-found-at-vandalized-catholic-church-in-kansas/"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kmbc.com/article/father-arul-carasala-priest-fatally-shot-seneca-kansas/64381885" TargetMode="External"/><Relationship Id="rId7" Type="http://schemas.openxmlformats.org/officeDocument/2006/relationships/hyperlink" Target="https://www.ksn.com/news/crime/man-who-crashed-into-church-stabbed-2-sentenced/" TargetMode="External"/><Relationship Id="rId2" Type="http://schemas.openxmlformats.org/officeDocument/2006/relationships/hyperlink" Target="https://www.kctv5.com/2026/02/20/staff-member-under-investigation-no-longer-employed-leawood-catholic-school/" TargetMode="External"/><Relationship Id="rId1" Type="http://schemas.openxmlformats.org/officeDocument/2006/relationships/slideLayout" Target="../slideLayouts/slideLayout2.xml"/><Relationship Id="rId6" Type="http://schemas.openxmlformats.org/officeDocument/2006/relationships/hyperlink" Target="https://www.jacksoncountyprosecutor.com/m/newsflash/home/detail/1586" TargetMode="External"/><Relationship Id="rId5" Type="http://schemas.openxmlformats.org/officeDocument/2006/relationships/hyperlink" Target="https://www.cjonline.com/story/news/crime/2025/10/22/woman-found-competent-to-stand-trial-in-stabbing-death-of-topekan-92/86823748007/?gnt-cfr=1&amp;gca-cat=p&amp;gca-uir=true&amp;gca-epti=z11xx89p115850c115850v11xx89b00xxxxd11xx65&amp;gca-ft=175&amp;gca-ds=sophi" TargetMode="External"/><Relationship Id="rId4" Type="http://schemas.openxmlformats.org/officeDocument/2006/relationships/hyperlink" Target="https://www.kwch.com/video/2025/02/13/wichita-church-plagued-by-break-ins/" TargetMode="External"/><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datacounts.net/nsg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atacounts.net/nsgp" TargetMode="External"/><Relationship Id="rId2" Type="http://schemas.openxmlformats.org/officeDocument/2006/relationships/hyperlink" Target="https://www.sam.gov/"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BE96-0781-5589-5626-CBE8A0323EC9}"/>
              </a:ext>
            </a:extLst>
          </p:cNvPr>
          <p:cNvSpPr>
            <a:spLocks noGrp="1"/>
          </p:cNvSpPr>
          <p:nvPr>
            <p:ph type="ctrTitle" idx="4294967295"/>
          </p:nvPr>
        </p:nvSpPr>
        <p:spPr>
          <a:xfrm>
            <a:off x="610156" y="1132788"/>
            <a:ext cx="7204665" cy="3642851"/>
          </a:xfrm>
        </p:spPr>
        <p:txBody>
          <a:bodyPr>
            <a:normAutofit/>
          </a:bodyPr>
          <a:lstStyle/>
          <a:p>
            <a:r>
              <a:rPr lang="en-US" dirty="0"/>
              <a:t>Infotainment and Electronic control module data</a:t>
            </a:r>
          </a:p>
        </p:txBody>
      </p:sp>
      <p:sp>
        <p:nvSpPr>
          <p:cNvPr id="3" name="Subtitle 2">
            <a:extLst>
              <a:ext uri="{FF2B5EF4-FFF2-40B4-BE49-F238E27FC236}">
                <a16:creationId xmlns:a16="http://schemas.microsoft.com/office/drawing/2014/main" id="{A30BD356-C6F5-02BC-3A5A-2D26FA884E60}"/>
              </a:ext>
            </a:extLst>
          </p:cNvPr>
          <p:cNvSpPr>
            <a:spLocks noGrp="1"/>
          </p:cNvSpPr>
          <p:nvPr>
            <p:ph type="subTitle" idx="1"/>
          </p:nvPr>
        </p:nvSpPr>
        <p:spPr>
          <a:xfrm>
            <a:off x="849745" y="2954213"/>
            <a:ext cx="6742546" cy="1309413"/>
          </a:xfrm>
        </p:spPr>
        <p:txBody>
          <a:bodyPr>
            <a:noAutofit/>
          </a:bodyPr>
          <a:lstStyle/>
          <a:p>
            <a:r>
              <a:rPr lang="en-US" sz="3600" dirty="0"/>
              <a:t>Nonprofit Security Grant Program</a:t>
            </a:r>
            <a:br>
              <a:rPr lang="en-US" sz="3600" dirty="0"/>
            </a:br>
            <a:r>
              <a:rPr lang="en-US" sz="3600" dirty="0"/>
              <a:t>-Application Process-	</a:t>
            </a:r>
          </a:p>
        </p:txBody>
      </p:sp>
    </p:spTree>
    <p:extLst>
      <p:ext uri="{BB962C8B-B14F-4D97-AF65-F5344CB8AC3E}">
        <p14:creationId xmlns:p14="http://schemas.microsoft.com/office/powerpoint/2010/main" val="32299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AB7A-B8AB-EC82-A462-8C57BFA54C86}"/>
              </a:ext>
            </a:extLst>
          </p:cNvPr>
          <p:cNvSpPr>
            <a:spLocks noGrp="1"/>
          </p:cNvSpPr>
          <p:nvPr>
            <p:ph type="title"/>
          </p:nvPr>
        </p:nvSpPr>
        <p:spPr>
          <a:xfrm>
            <a:off x="277347" y="450738"/>
            <a:ext cx="9905998" cy="727203"/>
          </a:xfrm>
        </p:spPr>
        <p:txBody>
          <a:bodyPr/>
          <a:lstStyle/>
          <a:p>
            <a:r>
              <a:rPr lang="en-US" dirty="0"/>
              <a:t>Vulnerability/Risk Assessment </a:t>
            </a:r>
          </a:p>
        </p:txBody>
      </p:sp>
      <p:sp>
        <p:nvSpPr>
          <p:cNvPr id="3" name="Content Placeholder 2">
            <a:extLst>
              <a:ext uri="{FF2B5EF4-FFF2-40B4-BE49-F238E27FC236}">
                <a16:creationId xmlns:a16="http://schemas.microsoft.com/office/drawing/2014/main" id="{E8FE1B0D-C62D-92F5-6D6B-17C7E80DF594}"/>
              </a:ext>
            </a:extLst>
          </p:cNvPr>
          <p:cNvSpPr>
            <a:spLocks noGrp="1"/>
          </p:cNvSpPr>
          <p:nvPr>
            <p:ph idx="1"/>
          </p:nvPr>
        </p:nvSpPr>
        <p:spPr>
          <a:xfrm>
            <a:off x="213854" y="1163186"/>
            <a:ext cx="11577812" cy="5680059"/>
          </a:xfrm>
        </p:spPr>
        <p:txBody>
          <a:bodyPr>
            <a:normAutofit/>
          </a:bodyPr>
          <a:lstStyle/>
          <a:p>
            <a:pPr marL="0" indent="0">
              <a:spcBef>
                <a:spcPts val="500"/>
              </a:spcBef>
              <a:buNone/>
            </a:pPr>
            <a:r>
              <a:rPr lang="en-US" sz="2600" b="1" dirty="0">
                <a:solidFill>
                  <a:srgbClr val="000000"/>
                </a:solidFill>
              </a:rPr>
              <a:t>Assessment options (see datacounts.net/</a:t>
            </a:r>
            <a:r>
              <a:rPr lang="en-US" sz="2600" b="1" dirty="0" err="1">
                <a:solidFill>
                  <a:srgbClr val="000000"/>
                </a:solidFill>
              </a:rPr>
              <a:t>nsgp</a:t>
            </a:r>
            <a:r>
              <a:rPr lang="en-US" sz="2600" b="1" dirty="0">
                <a:solidFill>
                  <a:srgbClr val="000000"/>
                </a:solidFill>
              </a:rPr>
              <a:t> for links)</a:t>
            </a:r>
          </a:p>
          <a:p>
            <a:pPr>
              <a:spcBef>
                <a:spcPts val="500"/>
              </a:spcBef>
            </a:pPr>
            <a:r>
              <a:rPr lang="en-US" sz="2200" dirty="0">
                <a:solidFill>
                  <a:srgbClr val="000000"/>
                </a:solidFill>
              </a:rPr>
              <a:t>Conduct a risk assessment through your local police or sheriff’s department</a:t>
            </a:r>
          </a:p>
          <a:p>
            <a:pPr>
              <a:spcBef>
                <a:spcPts val="500"/>
              </a:spcBef>
            </a:pPr>
            <a:r>
              <a:rPr lang="en-US" sz="2200" dirty="0">
                <a:solidFill>
                  <a:srgbClr val="000000"/>
                </a:solidFill>
              </a:rPr>
              <a:t>If you cannot coordinate with trained Law Enforcement to complete an assessment, utilize the </a:t>
            </a:r>
            <a:r>
              <a:rPr lang="en-US" sz="2200" b="1" dirty="0">
                <a:solidFill>
                  <a:srgbClr val="000000"/>
                </a:solidFill>
              </a:rPr>
              <a:t>DHS Self-Assessment Tool</a:t>
            </a:r>
            <a:r>
              <a:rPr lang="en-US" sz="2200" dirty="0">
                <a:solidFill>
                  <a:srgbClr val="000000"/>
                </a:solidFill>
              </a:rPr>
              <a:t> and Supporting Resources for Houses of Worship, the </a:t>
            </a:r>
            <a:r>
              <a:rPr lang="en-US" sz="2200" b="1" dirty="0">
                <a:solidFill>
                  <a:srgbClr val="000000"/>
                </a:solidFill>
              </a:rPr>
              <a:t>DHS Security Assessment Tool</a:t>
            </a:r>
            <a:r>
              <a:rPr lang="en-US" sz="2200" dirty="0">
                <a:solidFill>
                  <a:srgbClr val="000000"/>
                </a:solidFill>
              </a:rPr>
              <a:t> for schools, or the </a:t>
            </a:r>
            <a:r>
              <a:rPr lang="en-US" sz="2200" b="1" dirty="0">
                <a:solidFill>
                  <a:srgbClr val="000000"/>
                </a:solidFill>
              </a:rPr>
              <a:t>REMS Mobile Site Assessment Application</a:t>
            </a:r>
            <a:endParaRPr lang="en-US" sz="2200" dirty="0">
              <a:solidFill>
                <a:srgbClr val="000000"/>
              </a:solidFill>
            </a:endParaRPr>
          </a:p>
          <a:p>
            <a:pPr marL="742950" lvl="1" indent="-285750"/>
            <a:r>
              <a:rPr lang="en-US" sz="1800" b="1" dirty="0">
                <a:solidFill>
                  <a:srgbClr val="000000"/>
                </a:solidFill>
              </a:rPr>
              <a:t>Houses of Worship Tool – Can be used and adapted by ANY type of organization</a:t>
            </a:r>
          </a:p>
          <a:p>
            <a:pPr lvl="2"/>
            <a:r>
              <a:rPr lang="en-US" dirty="0">
                <a:solidFill>
                  <a:srgbClr val="0070C0"/>
                </a:solidFill>
                <a:hlinkClick r:id="rId2">
                  <a:extLst>
                    <a:ext uri="{A12FA001-AC4F-418D-AE19-62706E023703}">
                      <ahyp:hlinkClr xmlns:ahyp="http://schemas.microsoft.com/office/drawing/2018/hyperlinkcolor" val="tx"/>
                    </a:ext>
                  </a:extLst>
                </a:hlinkClick>
              </a:rPr>
              <a:t>DHS CISA Houses of Worship Self-Assessment Tool</a:t>
            </a:r>
            <a:endParaRPr lang="en-US" b="1" dirty="0">
              <a:solidFill>
                <a:srgbClr val="0070C0"/>
              </a:solidFill>
            </a:endParaRPr>
          </a:p>
          <a:p>
            <a:pPr lvl="2"/>
            <a:r>
              <a:rPr lang="en-US" dirty="0">
                <a:solidFill>
                  <a:srgbClr val="0070C0"/>
                </a:solidFill>
                <a:hlinkClick r:id="rId3">
                  <a:extLst>
                    <a:ext uri="{A12FA001-AC4F-418D-AE19-62706E023703}">
                      <ahyp:hlinkClr xmlns:ahyp="http://schemas.microsoft.com/office/drawing/2018/hyperlinkcolor" val="tx"/>
                    </a:ext>
                  </a:extLst>
                </a:hlinkClick>
              </a:rPr>
              <a:t>Self-Assessment Tool User Guide and Survey</a:t>
            </a:r>
            <a:endParaRPr lang="en-US" b="1" dirty="0">
              <a:solidFill>
                <a:srgbClr val="0070C0"/>
              </a:solidFill>
            </a:endParaRPr>
          </a:p>
          <a:p>
            <a:pPr lvl="2"/>
            <a:r>
              <a:rPr lang="en-US" dirty="0">
                <a:solidFill>
                  <a:srgbClr val="0070C0"/>
                </a:solidFill>
                <a:hlinkClick r:id="rId4">
                  <a:extLst>
                    <a:ext uri="{A12FA001-AC4F-418D-AE19-62706E023703}">
                      <ahyp:hlinkClr xmlns:ahyp="http://schemas.microsoft.com/office/drawing/2018/hyperlinkcolor" val="tx"/>
                    </a:ext>
                  </a:extLst>
                </a:hlinkClick>
              </a:rPr>
              <a:t>Protecting Places of Worship: Six Steps to Enhance Security Against Targeted Violence Fact Sheet</a:t>
            </a:r>
            <a:endParaRPr lang="en-US" b="1" dirty="0">
              <a:solidFill>
                <a:srgbClr val="0070C0"/>
              </a:solidFill>
            </a:endParaRPr>
          </a:p>
          <a:p>
            <a:pPr lvl="2"/>
            <a:r>
              <a:rPr lang="en-US" dirty="0">
                <a:solidFill>
                  <a:srgbClr val="0070C0"/>
                </a:solidFill>
                <a:hlinkClick r:id="rId5">
                  <a:extLst>
                    <a:ext uri="{A12FA001-AC4F-418D-AE19-62706E023703}">
                      <ahyp:hlinkClr xmlns:ahyp="http://schemas.microsoft.com/office/drawing/2018/hyperlinkcolor" val="tx"/>
                    </a:ext>
                  </a:extLst>
                </a:hlinkClick>
              </a:rPr>
              <a:t>DHS CISA Faith Based Resource Web Site</a:t>
            </a:r>
            <a:endParaRPr lang="en-US" b="1" dirty="0">
              <a:solidFill>
                <a:srgbClr val="0070C0"/>
              </a:solidFill>
            </a:endParaRPr>
          </a:p>
          <a:p>
            <a:pPr marL="742950" lvl="1" indent="-285750"/>
            <a:r>
              <a:rPr lang="en-US" sz="1800" b="1" dirty="0">
                <a:solidFill>
                  <a:srgbClr val="000000"/>
                </a:solidFill>
              </a:rPr>
              <a:t>School Security Assessment Tool</a:t>
            </a:r>
          </a:p>
          <a:p>
            <a:pPr lvl="2"/>
            <a:r>
              <a:rPr lang="en-US" dirty="0">
                <a:solidFill>
                  <a:srgbClr val="0070C0"/>
                </a:solidFill>
                <a:hlinkClick r:id="rId6">
                  <a:extLst>
                    <a:ext uri="{A12FA001-AC4F-418D-AE19-62706E023703}">
                      <ahyp:hlinkClr xmlns:ahyp="http://schemas.microsoft.com/office/drawing/2018/hyperlinkcolor" val="tx"/>
                    </a:ext>
                  </a:extLst>
                </a:hlinkClick>
              </a:rPr>
              <a:t>DHS School Security Assessment Tool (SSAT)</a:t>
            </a:r>
            <a:endParaRPr lang="en-US" b="1" dirty="0">
              <a:solidFill>
                <a:srgbClr val="0070C0"/>
              </a:solidFill>
            </a:endParaRPr>
          </a:p>
          <a:p>
            <a:pPr lvl="2"/>
            <a:r>
              <a:rPr lang="en-US" dirty="0">
                <a:solidFill>
                  <a:srgbClr val="0070C0"/>
                </a:solidFill>
                <a:hlinkClick r:id="rId7">
                  <a:extLst>
                    <a:ext uri="{A12FA001-AC4F-418D-AE19-62706E023703}">
                      <ahyp:hlinkClr xmlns:ahyp="http://schemas.microsoft.com/office/drawing/2018/hyperlinkcolor" val="tx"/>
                    </a:ext>
                  </a:extLst>
                </a:hlinkClick>
              </a:rPr>
              <a:t>REMS Mobile Site Assessment Application</a:t>
            </a:r>
            <a:endParaRPr lang="en-US" b="1" dirty="0">
              <a:solidFill>
                <a:srgbClr val="0070C0"/>
              </a:solidFill>
            </a:endParaRPr>
          </a:p>
          <a:p>
            <a:pPr marL="0" indent="0">
              <a:buNone/>
            </a:pPr>
            <a:endParaRPr lang="en-US" dirty="0"/>
          </a:p>
        </p:txBody>
      </p:sp>
    </p:spTree>
    <p:extLst>
      <p:ext uri="{BB962C8B-B14F-4D97-AF65-F5344CB8AC3E}">
        <p14:creationId xmlns:p14="http://schemas.microsoft.com/office/powerpoint/2010/main" val="171525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FD59-F2C6-C929-B9B2-57B2FD04F793}"/>
              </a:ext>
            </a:extLst>
          </p:cNvPr>
          <p:cNvSpPr>
            <a:spLocks noGrp="1"/>
          </p:cNvSpPr>
          <p:nvPr>
            <p:ph type="title"/>
          </p:nvPr>
        </p:nvSpPr>
        <p:spPr>
          <a:xfrm>
            <a:off x="378088" y="586712"/>
            <a:ext cx="9905998" cy="649565"/>
          </a:xfrm>
        </p:spPr>
        <p:txBody>
          <a:bodyPr/>
          <a:lstStyle/>
          <a:p>
            <a:r>
              <a:rPr lang="en-US" dirty="0"/>
              <a:t>Vulnerability Risk Assessment</a:t>
            </a:r>
          </a:p>
        </p:txBody>
      </p:sp>
      <p:sp>
        <p:nvSpPr>
          <p:cNvPr id="3" name="Content Placeholder 2">
            <a:extLst>
              <a:ext uri="{FF2B5EF4-FFF2-40B4-BE49-F238E27FC236}">
                <a16:creationId xmlns:a16="http://schemas.microsoft.com/office/drawing/2014/main" id="{E9F25969-BCFB-5059-C97D-140C526B9BFD}"/>
              </a:ext>
            </a:extLst>
          </p:cNvPr>
          <p:cNvSpPr>
            <a:spLocks noGrp="1"/>
          </p:cNvSpPr>
          <p:nvPr>
            <p:ph idx="1"/>
          </p:nvPr>
        </p:nvSpPr>
        <p:spPr>
          <a:xfrm>
            <a:off x="465364" y="1314451"/>
            <a:ext cx="7633607" cy="5372100"/>
          </a:xfrm>
        </p:spPr>
        <p:txBody>
          <a:bodyPr>
            <a:normAutofit/>
          </a:bodyPr>
          <a:lstStyle/>
          <a:p>
            <a:pPr marL="0" marR="0" indent="0">
              <a:spcBef>
                <a:spcPts val="0"/>
              </a:spcBef>
              <a:spcAft>
                <a:spcPts val="0"/>
              </a:spcAft>
              <a:buNone/>
            </a:pPr>
            <a:r>
              <a:rPr lang="en-US" sz="1800" b="1" dirty="0">
                <a:solidFill>
                  <a:srgbClr val="1F497D"/>
                </a:solidFill>
                <a:ea typeface="Calibri" panose="020F0502020204030204" pitchFamily="34" charset="0"/>
              </a:rPr>
              <a:t>Chuck Clanahan, CPP</a:t>
            </a:r>
            <a:endParaRPr lang="en-US" sz="1800" dirty="0">
              <a:ea typeface="Calibri" panose="020F0502020204030204" pitchFamily="34" charset="0"/>
            </a:endParaRPr>
          </a:p>
          <a:p>
            <a:pPr marL="0" marR="0" indent="0">
              <a:spcBef>
                <a:spcPts val="0"/>
              </a:spcBef>
              <a:spcAft>
                <a:spcPts val="0"/>
              </a:spcAft>
              <a:buNone/>
            </a:pPr>
            <a:r>
              <a:rPr lang="en-US" sz="1800" dirty="0">
                <a:ea typeface="Calibri" panose="020F0502020204030204" pitchFamily="34" charset="0"/>
              </a:rPr>
              <a:t>Protective Security Advisor – Northern Kansas District</a:t>
            </a:r>
          </a:p>
          <a:p>
            <a:pPr marL="0" marR="0" indent="0">
              <a:spcBef>
                <a:spcPts val="0"/>
              </a:spcBef>
              <a:spcAft>
                <a:spcPts val="0"/>
              </a:spcAft>
              <a:buNone/>
            </a:pPr>
            <a:r>
              <a:rPr lang="en-US" sz="1800" dirty="0">
                <a:ea typeface="Calibri" panose="020F0502020204030204" pitchFamily="34" charset="0"/>
              </a:rPr>
              <a:t>Cybersecurity and Infrastructure Security Agency                                   </a:t>
            </a:r>
          </a:p>
          <a:p>
            <a:pPr marL="0" marR="0" indent="0">
              <a:spcBef>
                <a:spcPts val="0"/>
              </a:spcBef>
              <a:spcAft>
                <a:spcPts val="0"/>
              </a:spcAft>
              <a:buNone/>
            </a:pPr>
            <a:r>
              <a:rPr lang="en-US" sz="1800" dirty="0">
                <a:ea typeface="Calibri" panose="020F0502020204030204" pitchFamily="34" charset="0"/>
              </a:rPr>
              <a:t>U.S. Department of Homeland Security</a:t>
            </a:r>
          </a:p>
          <a:p>
            <a:pPr marL="0" marR="0" indent="0">
              <a:spcBef>
                <a:spcPts val="0"/>
              </a:spcBef>
              <a:spcAft>
                <a:spcPts val="0"/>
              </a:spcAft>
              <a:buNone/>
            </a:pPr>
            <a:r>
              <a:rPr lang="en-US" sz="1800" dirty="0">
                <a:ea typeface="Calibri" panose="020F0502020204030204" pitchFamily="34" charset="0"/>
              </a:rPr>
              <a:t>785-213-8699</a:t>
            </a:r>
            <a:r>
              <a:rPr lang="en-US" sz="1800" b="1" dirty="0">
                <a:ea typeface="Calibri" panose="020F0502020204030204" pitchFamily="34" charset="0"/>
              </a:rPr>
              <a:t> </a:t>
            </a:r>
            <a:r>
              <a:rPr lang="en-US" sz="1800" dirty="0">
                <a:ea typeface="Calibri" panose="020F0502020204030204" pitchFamily="34" charset="0"/>
              </a:rPr>
              <a:t>| </a:t>
            </a:r>
            <a:r>
              <a:rPr lang="en-US" sz="1800" u="sng" dirty="0">
                <a:solidFill>
                  <a:srgbClr val="0070C0"/>
                </a:solidFill>
                <a:ea typeface="Calibri" panose="020F0502020204030204" pitchFamily="34" charset="0"/>
                <a:hlinkClick r:id="rId2">
                  <a:extLst>
                    <a:ext uri="{A12FA001-AC4F-418D-AE19-62706E023703}">
                      <ahyp:hlinkClr xmlns:ahyp="http://schemas.microsoft.com/office/drawing/2018/hyperlinkcolor" val="tx"/>
                    </a:ext>
                  </a:extLst>
                </a:hlinkClick>
              </a:rPr>
              <a:t>chuck.clanahan@cisa.dhs.gov</a:t>
            </a:r>
            <a:endParaRPr lang="en-US" sz="1800" dirty="0">
              <a:solidFill>
                <a:srgbClr val="0070C0"/>
              </a:solidFill>
              <a:ea typeface="Calibri" panose="020F0502020204030204" pitchFamily="34" charset="0"/>
            </a:endParaRPr>
          </a:p>
          <a:p>
            <a:pPr marL="0" indent="0">
              <a:buNone/>
            </a:pPr>
            <a:endParaRPr lang="en-US" sz="600" b="1" dirty="0"/>
          </a:p>
          <a:p>
            <a:pPr marL="0" indent="0">
              <a:buNone/>
            </a:pPr>
            <a:r>
              <a:rPr lang="en-US" sz="1800" b="1" dirty="0"/>
              <a:t>Tim Morgan</a:t>
            </a:r>
            <a:br>
              <a:rPr lang="en-US" sz="1800" b="1" dirty="0"/>
            </a:br>
            <a:r>
              <a:rPr lang="en-US" sz="1800" dirty="0"/>
              <a:t>Protective Security Advisor – Southern Kansas District</a:t>
            </a:r>
            <a:br>
              <a:rPr lang="en-US" sz="1800" dirty="0"/>
            </a:br>
            <a:r>
              <a:rPr lang="en-US" sz="1800" dirty="0"/>
              <a:t>Cybersecurity and Infrastructure Security Agency</a:t>
            </a:r>
            <a:br>
              <a:rPr lang="en-US" sz="1800" dirty="0"/>
            </a:br>
            <a:r>
              <a:rPr lang="en-US" sz="1800" dirty="0"/>
              <a:t>U.S. Department of Homeland Security</a:t>
            </a:r>
            <a:br>
              <a:rPr lang="en-US" sz="1800" dirty="0"/>
            </a:br>
            <a:r>
              <a:rPr lang="en-US" sz="1800" dirty="0"/>
              <a:t>620-803-7244 | </a:t>
            </a:r>
            <a:r>
              <a:rPr lang="en-US" sz="1800" dirty="0">
                <a:solidFill>
                  <a:srgbClr val="0070C0"/>
                </a:solidFill>
                <a:hlinkClick r:id="rId3">
                  <a:extLst>
                    <a:ext uri="{A12FA001-AC4F-418D-AE19-62706E023703}">
                      <ahyp:hlinkClr xmlns:ahyp="http://schemas.microsoft.com/office/drawing/2018/hyperlinkcolor" val="tx"/>
                    </a:ext>
                  </a:extLst>
                </a:hlinkClick>
              </a:rPr>
              <a:t>timothy.morgan@cisa.dhs.gov</a:t>
            </a:r>
            <a:r>
              <a:rPr lang="en-US" sz="1800" dirty="0">
                <a:solidFill>
                  <a:srgbClr val="0070C0"/>
                </a:solidFill>
              </a:rPr>
              <a:t> </a:t>
            </a:r>
          </a:p>
          <a:p>
            <a:pPr marL="0" indent="0">
              <a:buNone/>
            </a:pPr>
            <a:endParaRPr lang="en-US" sz="600" b="1" dirty="0">
              <a:solidFill>
                <a:srgbClr val="0070C0"/>
              </a:solidFill>
            </a:endParaRPr>
          </a:p>
          <a:p>
            <a:pPr marL="0" indent="0">
              <a:buNone/>
            </a:pPr>
            <a:r>
              <a:rPr lang="en-US" sz="1800" dirty="0">
                <a:solidFill>
                  <a:srgbClr val="0070C0"/>
                </a:solidFill>
                <a:hlinkClick r:id="rId4">
                  <a:extLst>
                    <a:ext uri="{A12FA001-AC4F-418D-AE19-62706E023703}">
                      <ahyp:hlinkClr xmlns:ahyp="http://schemas.microsoft.com/office/drawing/2018/hyperlinkcolor" val="tx"/>
                    </a:ext>
                  </a:extLst>
                </a:hlinkClick>
              </a:rPr>
              <a:t>https://www.cisa.gov/faith-based-organizations-houses-worship</a:t>
            </a:r>
            <a:endParaRPr lang="en-US" sz="1800" dirty="0">
              <a:solidFill>
                <a:srgbClr val="0070C0"/>
              </a:solidFill>
            </a:endParaRPr>
          </a:p>
          <a:p>
            <a:pPr marL="0" indent="0">
              <a:buNone/>
            </a:pPr>
            <a:r>
              <a:rPr lang="en-US" sz="1800" dirty="0">
                <a:solidFill>
                  <a:srgbClr val="0070C0"/>
                </a:solidFill>
                <a:hlinkClick r:id="rId5">
                  <a:extLst>
                    <a:ext uri="{A12FA001-AC4F-418D-AE19-62706E023703}">
                      <ahyp:hlinkClr xmlns:ahyp="http://schemas.microsoft.com/office/drawing/2018/hyperlinkcolor" val="tx"/>
                    </a:ext>
                  </a:extLst>
                </a:hlinkClick>
              </a:rPr>
              <a:t>https://www.cisa.gov/publication/houses-worship-security-self-assessment</a:t>
            </a:r>
            <a:endParaRPr lang="en-US" sz="1800" dirty="0">
              <a:solidFill>
                <a:srgbClr val="0070C0"/>
              </a:solidFill>
            </a:endParaRPr>
          </a:p>
          <a:p>
            <a:pPr marL="0" indent="0">
              <a:buNone/>
            </a:pPr>
            <a:r>
              <a:rPr lang="en-US" sz="1800" dirty="0">
                <a:solidFill>
                  <a:srgbClr val="0070C0"/>
                </a:solidFill>
                <a:hlinkClick r:id="rId6">
                  <a:extLst>
                    <a:ext uri="{A12FA001-AC4F-418D-AE19-62706E023703}">
                      <ahyp:hlinkClr xmlns:ahyp="http://schemas.microsoft.com/office/drawing/2018/hyperlinkcolor" val="tx"/>
                    </a:ext>
                  </a:extLst>
                </a:hlinkClick>
              </a:rPr>
              <a:t>https://www.cisa.gov/houses-of-worship</a:t>
            </a:r>
            <a:endParaRPr lang="en-US" sz="1800" dirty="0">
              <a:solidFill>
                <a:srgbClr val="0070C0"/>
              </a:solidFill>
            </a:endParaRPr>
          </a:p>
          <a:p>
            <a:endParaRPr lang="en-US" sz="1100" dirty="0"/>
          </a:p>
        </p:txBody>
      </p:sp>
      <p:pic>
        <p:nvPicPr>
          <p:cNvPr id="5" name="Picture 4">
            <a:extLst>
              <a:ext uri="{FF2B5EF4-FFF2-40B4-BE49-F238E27FC236}">
                <a16:creationId xmlns:a16="http://schemas.microsoft.com/office/drawing/2014/main" id="{031C17B6-819B-548B-74FC-B0278DD37714}"/>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202385" y="1236277"/>
            <a:ext cx="1796143" cy="1768535"/>
          </a:xfrm>
          <a:prstGeom prst="rect">
            <a:avLst/>
          </a:prstGeom>
        </p:spPr>
      </p:pic>
      <p:pic>
        <p:nvPicPr>
          <p:cNvPr id="7" name="Picture 6">
            <a:extLst>
              <a:ext uri="{FF2B5EF4-FFF2-40B4-BE49-F238E27FC236}">
                <a16:creationId xmlns:a16="http://schemas.microsoft.com/office/drawing/2014/main" id="{9D36ED2A-4661-5C22-DD8D-A6341F637F77}"/>
              </a:ext>
            </a:extLst>
          </p:cNvPr>
          <p:cNvPicPr>
            <a:picLocks noChangeAspect="1"/>
          </p:cNvPicPr>
          <p:nvPr/>
        </p:nvPicPr>
        <p:blipFill>
          <a:blip r:embed="rId8"/>
          <a:stretch>
            <a:fillRect/>
          </a:stretch>
        </p:blipFill>
        <p:spPr>
          <a:xfrm>
            <a:off x="6315838" y="3279714"/>
            <a:ext cx="5569236" cy="933498"/>
          </a:xfrm>
          <a:prstGeom prst="rect">
            <a:avLst/>
          </a:prstGeom>
        </p:spPr>
      </p:pic>
    </p:spTree>
    <p:extLst>
      <p:ext uri="{BB962C8B-B14F-4D97-AF65-F5344CB8AC3E}">
        <p14:creationId xmlns:p14="http://schemas.microsoft.com/office/powerpoint/2010/main" val="104468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0EAD-E906-C8C1-38F8-38E295688C21}"/>
              </a:ext>
            </a:extLst>
          </p:cNvPr>
          <p:cNvSpPr>
            <a:spLocks noGrp="1"/>
          </p:cNvSpPr>
          <p:nvPr>
            <p:ph type="title"/>
          </p:nvPr>
        </p:nvSpPr>
        <p:spPr>
          <a:xfrm>
            <a:off x="463550" y="618518"/>
            <a:ext cx="10583861" cy="597807"/>
          </a:xfrm>
        </p:spPr>
        <p:txBody>
          <a:bodyPr/>
          <a:lstStyle/>
          <a:p>
            <a:r>
              <a:rPr lang="en-US" dirty="0"/>
              <a:t>NSGP Eligibility</a:t>
            </a:r>
          </a:p>
        </p:txBody>
      </p:sp>
      <p:sp>
        <p:nvSpPr>
          <p:cNvPr id="3" name="Content Placeholder 2">
            <a:extLst>
              <a:ext uri="{FF2B5EF4-FFF2-40B4-BE49-F238E27FC236}">
                <a16:creationId xmlns:a16="http://schemas.microsoft.com/office/drawing/2014/main" id="{8F78BA48-0D45-5DB3-42A9-57690C391782}"/>
              </a:ext>
            </a:extLst>
          </p:cNvPr>
          <p:cNvSpPr>
            <a:spLocks noGrp="1"/>
          </p:cNvSpPr>
          <p:nvPr>
            <p:ph idx="1"/>
          </p:nvPr>
        </p:nvSpPr>
        <p:spPr>
          <a:xfrm>
            <a:off x="398463" y="1391437"/>
            <a:ext cx="8059737" cy="5269713"/>
          </a:xfrm>
        </p:spPr>
        <p:txBody>
          <a:bodyPr>
            <a:normAutofit fontScale="92500" lnSpcReduction="20000"/>
          </a:bodyPr>
          <a:lstStyle/>
          <a:p>
            <a:r>
              <a:rPr lang="en-US" dirty="0">
                <a:cs typeface="Arial" panose="020B0604020202020204" pitchFamily="34" charset="0"/>
              </a:rPr>
              <a:t>The SAA is the only entity eligible to apply for NSGP funds on behalf of eligible nonprofit organizations that have been determined to be at high risk of terrorist attack. </a:t>
            </a:r>
          </a:p>
          <a:p>
            <a:r>
              <a:rPr lang="en-US" dirty="0">
                <a:cs typeface="Arial" panose="020B0604020202020204" pitchFamily="34" charset="0"/>
              </a:rPr>
              <a:t>Eligible nonprofit organizations are those organizations described under section 501(c)(3) of the Internal Revenue Code of 1986, Title 26 of the U.S.C., and exempt from tax under section 501(a) of such Code. </a:t>
            </a:r>
          </a:p>
          <a:p>
            <a:r>
              <a:rPr lang="en-US" dirty="0">
                <a:cs typeface="Arial" panose="020B0604020202020204" pitchFamily="34" charset="0"/>
              </a:rPr>
              <a:t>For NSGP-UA, nonprofit organizations must be located within one of the UASI designated urban areas.</a:t>
            </a:r>
          </a:p>
          <a:p>
            <a:pPr lvl="1"/>
            <a:r>
              <a:rPr lang="en-US" dirty="0">
                <a:cs typeface="Arial" panose="020B0604020202020204" pitchFamily="34" charset="0"/>
              </a:rPr>
              <a:t>KC Metro counties of JO, LV, and WY apply through Missouri. </a:t>
            </a:r>
          </a:p>
          <a:p>
            <a:r>
              <a:rPr lang="en-US" dirty="0">
                <a:cs typeface="Arial" panose="020B0604020202020204" pitchFamily="34" charset="0"/>
              </a:rPr>
              <a:t>For NSGP-S, nonprofit organizations may be located anywhere within a state or territory, outside of a UASI-designated urban area. </a:t>
            </a:r>
          </a:p>
          <a:p>
            <a:pPr lvl="1"/>
            <a:r>
              <a:rPr lang="en-US" b="1" i="1" dirty="0">
                <a:solidFill>
                  <a:srgbClr val="8A0000"/>
                </a:solidFill>
                <a:cs typeface="Arial" panose="020B0604020202020204" pitchFamily="34" charset="0"/>
              </a:rPr>
              <a:t>If you receive any public tax dollars for operation- you are not eligible</a:t>
            </a:r>
            <a:r>
              <a:rPr lang="en-US" dirty="0">
                <a:solidFill>
                  <a:srgbClr val="8A0000"/>
                </a:solidFill>
                <a:cs typeface="Arial" panose="020B0604020202020204" pitchFamily="34" charset="0"/>
              </a:rPr>
              <a:t>. </a:t>
            </a:r>
          </a:p>
          <a:p>
            <a:pPr marL="0" indent="0">
              <a:buNone/>
            </a:pPr>
            <a:endParaRPr lang="en-US" dirty="0"/>
          </a:p>
        </p:txBody>
      </p:sp>
      <p:pic>
        <p:nvPicPr>
          <p:cNvPr id="5" name="Picture 4">
            <a:extLst>
              <a:ext uri="{FF2B5EF4-FFF2-40B4-BE49-F238E27FC236}">
                <a16:creationId xmlns:a16="http://schemas.microsoft.com/office/drawing/2014/main" id="{83481CD2-BC83-A526-477D-29D63FCF373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80262" y="1391437"/>
            <a:ext cx="3280143" cy="3105321"/>
          </a:xfrm>
          <a:prstGeom prst="rect">
            <a:avLst/>
          </a:prstGeom>
        </p:spPr>
      </p:pic>
    </p:spTree>
    <p:extLst>
      <p:ext uri="{BB962C8B-B14F-4D97-AF65-F5344CB8AC3E}">
        <p14:creationId xmlns:p14="http://schemas.microsoft.com/office/powerpoint/2010/main" val="302602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F6EF0-F1E5-7EA4-882B-DCEA74F8A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6020E-18FB-21A9-B715-4B0DC38836E7}"/>
              </a:ext>
            </a:extLst>
          </p:cNvPr>
          <p:cNvSpPr>
            <a:spLocks noGrp="1"/>
          </p:cNvSpPr>
          <p:nvPr>
            <p:ph type="title"/>
          </p:nvPr>
        </p:nvSpPr>
        <p:spPr>
          <a:xfrm>
            <a:off x="6045960" y="40943"/>
            <a:ext cx="6106921" cy="336825"/>
          </a:xfrm>
        </p:spPr>
        <p:txBody>
          <a:bodyPr>
            <a:noAutofit/>
          </a:bodyPr>
          <a:lstStyle/>
          <a:p>
            <a:pPr algn="r"/>
            <a:r>
              <a:rPr lang="en-US" sz="2800" dirty="0">
                <a:solidFill>
                  <a:schemeClr val="tx1">
                    <a:lumMod val="85000"/>
                  </a:schemeClr>
                </a:solidFill>
              </a:rPr>
              <a:t>NSGP Eligibility – FEMA Slide</a:t>
            </a:r>
          </a:p>
        </p:txBody>
      </p:sp>
      <p:pic>
        <p:nvPicPr>
          <p:cNvPr id="7" name="Picture 6">
            <a:extLst>
              <a:ext uri="{FF2B5EF4-FFF2-40B4-BE49-F238E27FC236}">
                <a16:creationId xmlns:a16="http://schemas.microsoft.com/office/drawing/2014/main" id="{1830AE55-896C-3A0E-ECEB-13DFC9C4B367}"/>
              </a:ext>
            </a:extLst>
          </p:cNvPr>
          <p:cNvPicPr>
            <a:picLocks noChangeAspect="1"/>
          </p:cNvPicPr>
          <p:nvPr/>
        </p:nvPicPr>
        <p:blipFill>
          <a:blip r:embed="rId2"/>
          <a:stretch>
            <a:fillRect/>
          </a:stretch>
        </p:blipFill>
        <p:spPr>
          <a:xfrm>
            <a:off x="259307" y="544206"/>
            <a:ext cx="11657701" cy="6121835"/>
          </a:xfrm>
          <a:prstGeom prst="rect">
            <a:avLst/>
          </a:prstGeom>
          <a:ln>
            <a:solidFill>
              <a:schemeClr val="bg1">
                <a:lumMod val="50000"/>
                <a:lumOff val="50000"/>
              </a:schemeClr>
            </a:solidFill>
          </a:ln>
        </p:spPr>
      </p:pic>
    </p:spTree>
    <p:extLst>
      <p:ext uri="{BB962C8B-B14F-4D97-AF65-F5344CB8AC3E}">
        <p14:creationId xmlns:p14="http://schemas.microsoft.com/office/powerpoint/2010/main" val="43041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5095-CBBE-19FC-2D21-FECF6CB6DF1F}"/>
              </a:ext>
            </a:extLst>
          </p:cNvPr>
          <p:cNvSpPr>
            <a:spLocks noGrp="1"/>
          </p:cNvSpPr>
          <p:nvPr>
            <p:ph type="title"/>
          </p:nvPr>
        </p:nvSpPr>
        <p:spPr>
          <a:xfrm>
            <a:off x="277813" y="491518"/>
            <a:ext cx="9905998" cy="670532"/>
          </a:xfrm>
        </p:spPr>
        <p:txBody>
          <a:bodyPr/>
          <a:lstStyle/>
          <a:p>
            <a:r>
              <a:rPr lang="en-US" dirty="0"/>
              <a:t>NSGP FY 26 Funding</a:t>
            </a:r>
          </a:p>
        </p:txBody>
      </p:sp>
      <p:sp>
        <p:nvSpPr>
          <p:cNvPr id="3" name="Content Placeholder 2">
            <a:extLst>
              <a:ext uri="{FF2B5EF4-FFF2-40B4-BE49-F238E27FC236}">
                <a16:creationId xmlns:a16="http://schemas.microsoft.com/office/drawing/2014/main" id="{F46DE2F1-1009-FA6C-25C4-DCA52D40419D}"/>
              </a:ext>
            </a:extLst>
          </p:cNvPr>
          <p:cNvSpPr>
            <a:spLocks noGrp="1"/>
          </p:cNvSpPr>
          <p:nvPr>
            <p:ph idx="1"/>
          </p:nvPr>
        </p:nvSpPr>
        <p:spPr>
          <a:xfrm>
            <a:off x="119063" y="1219200"/>
            <a:ext cx="11577068" cy="3251200"/>
          </a:xfrm>
        </p:spPr>
        <p:txBody>
          <a:bodyPr>
            <a:normAutofit fontScale="92500" lnSpcReduction="10000"/>
          </a:bodyPr>
          <a:lstStyle/>
          <a:p>
            <a:r>
              <a:rPr lang="en-US" dirty="0">
                <a:cs typeface="Arial" panose="020B0604020202020204" pitchFamily="34" charset="0"/>
              </a:rPr>
              <a:t>The total amount of funds under this grant program Nationwide for FY26 is $300 million, $150 million for the State program and $150 million for the Urban Area program. </a:t>
            </a:r>
          </a:p>
          <a:p>
            <a:r>
              <a:rPr lang="en-US" dirty="0">
                <a:cs typeface="Arial" panose="020B0604020202020204" pitchFamily="34" charset="0"/>
              </a:rPr>
              <a:t>The expected FY26 total allocation for Kansas nonprofit organizations is $2,137,500. </a:t>
            </a:r>
          </a:p>
          <a:p>
            <a:r>
              <a:rPr lang="en-US" dirty="0">
                <a:cs typeface="Arial" panose="020B0604020202020204" pitchFamily="34" charset="0"/>
              </a:rPr>
              <a:t>For NSGP-S, the SAA may and has determined an award cap for individual subawards up to a maximum of $150,000 per applicant (per facility with individual address), not to exceed $450,000 per organization. </a:t>
            </a:r>
          </a:p>
          <a:p>
            <a:r>
              <a:rPr lang="en-US" dirty="0">
                <a:cs typeface="Arial" panose="020B0604020202020204" pitchFamily="34" charset="0"/>
              </a:rPr>
              <a:t>This cap allows more nonprofits to compete for funds for security enhancements.</a:t>
            </a:r>
            <a:endParaRPr lang="en-US" dirty="0"/>
          </a:p>
        </p:txBody>
      </p:sp>
      <p:sp>
        <p:nvSpPr>
          <p:cNvPr id="8" name="Content Placeholder 2">
            <a:extLst>
              <a:ext uri="{FF2B5EF4-FFF2-40B4-BE49-F238E27FC236}">
                <a16:creationId xmlns:a16="http://schemas.microsoft.com/office/drawing/2014/main" id="{D5103438-222B-7595-96ED-88A2B85BA16B}"/>
              </a:ext>
            </a:extLst>
          </p:cNvPr>
          <p:cNvSpPr txBox="1">
            <a:spLocks/>
          </p:cNvSpPr>
          <p:nvPr/>
        </p:nvSpPr>
        <p:spPr>
          <a:xfrm>
            <a:off x="119063" y="4303652"/>
            <a:ext cx="11202987" cy="258139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2000" dirty="0">
                <a:cs typeface="Arial" panose="020B0604020202020204" pitchFamily="34" charset="0"/>
              </a:rPr>
              <a:t>Please do not simply apply for the maximum amount “just because”. All funding needs must be justified, and you must be able to complete all activities within a designated performance period set by the SAA.</a:t>
            </a:r>
          </a:p>
          <a:p>
            <a:r>
              <a:rPr lang="en-US" sz="2000" dirty="0">
                <a:cs typeface="Arial" panose="020B0604020202020204" pitchFamily="34" charset="0"/>
              </a:rPr>
              <a:t>Ultimately, FEMA/DHS can award up to $150,000 per applicant. </a:t>
            </a:r>
          </a:p>
          <a:p>
            <a:pPr lvl="1"/>
            <a:r>
              <a:rPr lang="en-US" sz="1800" dirty="0">
                <a:cs typeface="Arial" panose="020B0604020202020204" pitchFamily="34" charset="0"/>
              </a:rPr>
              <a:t>You can list out and justify a need for more funding in the narrative portion of your IJ, but your funding request cannot exceed the KS cap of $150,000. The listed expenses in the 2</a:t>
            </a:r>
            <a:r>
              <a:rPr lang="en-US" sz="1800" baseline="30000" dirty="0">
                <a:cs typeface="Arial" panose="020B0604020202020204" pitchFamily="34" charset="0"/>
              </a:rPr>
              <a:t>nd</a:t>
            </a:r>
            <a:r>
              <a:rPr lang="en-US" sz="1800" dirty="0">
                <a:cs typeface="Arial" panose="020B0604020202020204" pitchFamily="34" charset="0"/>
              </a:rPr>
              <a:t> portion of the Target Hardening (where AEL #’s are listed must equal the requested amount)</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2582577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7FCD-27DD-78B5-F513-F7F8A23FF6A3}"/>
              </a:ext>
            </a:extLst>
          </p:cNvPr>
          <p:cNvSpPr>
            <a:spLocks noGrp="1"/>
          </p:cNvSpPr>
          <p:nvPr>
            <p:ph type="title"/>
          </p:nvPr>
        </p:nvSpPr>
        <p:spPr>
          <a:xfrm>
            <a:off x="221458" y="415318"/>
            <a:ext cx="9905998" cy="623686"/>
          </a:xfrm>
        </p:spPr>
        <p:txBody>
          <a:bodyPr/>
          <a:lstStyle/>
          <a:p>
            <a:r>
              <a:rPr lang="en-US" dirty="0"/>
              <a:t>NSGP Funding Guidelines</a:t>
            </a:r>
          </a:p>
        </p:txBody>
      </p:sp>
      <p:sp>
        <p:nvSpPr>
          <p:cNvPr id="3" name="Content Placeholder 2">
            <a:extLst>
              <a:ext uri="{FF2B5EF4-FFF2-40B4-BE49-F238E27FC236}">
                <a16:creationId xmlns:a16="http://schemas.microsoft.com/office/drawing/2014/main" id="{624E850B-588B-B2A1-1562-DB5AA4C5DDC2}"/>
              </a:ext>
            </a:extLst>
          </p:cNvPr>
          <p:cNvSpPr>
            <a:spLocks noGrp="1"/>
          </p:cNvSpPr>
          <p:nvPr>
            <p:ph idx="1"/>
          </p:nvPr>
        </p:nvSpPr>
        <p:spPr>
          <a:xfrm>
            <a:off x="294007" y="986187"/>
            <a:ext cx="11603986" cy="3869546"/>
          </a:xfrm>
        </p:spPr>
        <p:txBody>
          <a:bodyPr>
            <a:normAutofit lnSpcReduction="10000"/>
          </a:bodyPr>
          <a:lstStyle/>
          <a:p>
            <a:pPr>
              <a:lnSpc>
                <a:spcPct val="110000"/>
              </a:lnSpc>
            </a:pPr>
            <a:r>
              <a:rPr lang="en-US" dirty="0">
                <a:cs typeface="Arial" panose="020B0604020202020204" pitchFamily="34" charset="0"/>
              </a:rPr>
              <a:t>NSGP allowable costs are focused on security-related activities. </a:t>
            </a:r>
          </a:p>
          <a:p>
            <a:pPr>
              <a:lnSpc>
                <a:spcPct val="110000"/>
              </a:lnSpc>
            </a:pPr>
            <a:r>
              <a:rPr lang="en-US" dirty="0">
                <a:cs typeface="Arial" panose="020B0604020202020204" pitchFamily="34" charset="0"/>
              </a:rPr>
              <a:t>Funding can be used for</a:t>
            </a:r>
          </a:p>
          <a:p>
            <a:pPr lvl="1">
              <a:lnSpc>
                <a:spcPct val="110000"/>
              </a:lnSpc>
            </a:pPr>
            <a:r>
              <a:rPr lang="en-US" sz="2400" dirty="0">
                <a:cs typeface="Arial" panose="020B0604020202020204" pitchFamily="34" charset="0"/>
              </a:rPr>
              <a:t> contracted security personnel</a:t>
            </a:r>
          </a:p>
          <a:p>
            <a:pPr lvl="1">
              <a:lnSpc>
                <a:spcPct val="110000"/>
              </a:lnSpc>
            </a:pPr>
            <a:r>
              <a:rPr lang="en-US" sz="2400" dirty="0">
                <a:cs typeface="Arial" panose="020B0604020202020204" pitchFamily="34" charset="0"/>
              </a:rPr>
              <a:t> security-related planning</a:t>
            </a:r>
          </a:p>
          <a:p>
            <a:pPr lvl="1">
              <a:lnSpc>
                <a:spcPct val="110000"/>
              </a:lnSpc>
            </a:pPr>
            <a:r>
              <a:rPr lang="en-US" sz="2400" dirty="0">
                <a:cs typeface="Arial" panose="020B0604020202020204" pitchFamily="34" charset="0"/>
              </a:rPr>
              <a:t> security-related exercises</a:t>
            </a:r>
          </a:p>
          <a:p>
            <a:pPr lvl="1">
              <a:lnSpc>
                <a:spcPct val="110000"/>
              </a:lnSpc>
            </a:pPr>
            <a:r>
              <a:rPr lang="en-US" sz="2400" dirty="0">
                <a:cs typeface="Arial" panose="020B0604020202020204" pitchFamily="34" charset="0"/>
              </a:rPr>
              <a:t> security-related training</a:t>
            </a:r>
          </a:p>
          <a:p>
            <a:pPr lvl="1">
              <a:lnSpc>
                <a:spcPct val="110000"/>
              </a:lnSpc>
            </a:pPr>
            <a:r>
              <a:rPr lang="en-US" sz="2400" dirty="0">
                <a:cs typeface="Arial" panose="020B0604020202020204" pitchFamily="34" charset="0"/>
              </a:rPr>
              <a:t> and the acquisition and installation of security equipment on real property (including buildings and improvements) owned or leased by the nonprofit organization at the time of application.</a:t>
            </a:r>
          </a:p>
          <a:p>
            <a:pPr marL="457200" lvl="1" indent="0">
              <a:lnSpc>
                <a:spcPct val="110000"/>
              </a:lnSpc>
              <a:buNone/>
            </a:pPr>
            <a:endParaRPr lang="en-US" sz="2400" dirty="0">
              <a:solidFill>
                <a:srgbClr val="4CA7FA"/>
              </a:solidFill>
              <a:cs typeface="Arial" panose="020B0604020202020204" pitchFamily="34" charset="0"/>
            </a:endParaRPr>
          </a:p>
        </p:txBody>
      </p:sp>
      <p:sp>
        <p:nvSpPr>
          <p:cNvPr id="8" name="Content Placeholder 2">
            <a:extLst>
              <a:ext uri="{FF2B5EF4-FFF2-40B4-BE49-F238E27FC236}">
                <a16:creationId xmlns:a16="http://schemas.microsoft.com/office/drawing/2014/main" id="{8F7977C1-6363-4C69-444C-CF31A272B935}"/>
              </a:ext>
            </a:extLst>
          </p:cNvPr>
          <p:cNvSpPr txBox="1">
            <a:spLocks/>
          </p:cNvSpPr>
          <p:nvPr/>
        </p:nvSpPr>
        <p:spPr>
          <a:xfrm>
            <a:off x="0" y="4855733"/>
            <a:ext cx="11985277" cy="214991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lvl="1" indent="0">
              <a:lnSpc>
                <a:spcPct val="110000"/>
              </a:lnSpc>
              <a:buFont typeface="Arial" panose="020B0604020202020204" pitchFamily="34" charset="0"/>
              <a:buNone/>
            </a:pPr>
            <a:r>
              <a:rPr lang="en-US" dirty="0">
                <a:cs typeface="Arial" panose="020B0604020202020204" pitchFamily="34" charset="0"/>
              </a:rPr>
              <a:t>Note: funds are </a:t>
            </a:r>
            <a:r>
              <a:rPr lang="en-US" i="1" dirty="0">
                <a:solidFill>
                  <a:srgbClr val="C00000"/>
                </a:solidFill>
                <a:cs typeface="Arial" panose="020B0604020202020204" pitchFamily="34" charset="0"/>
              </a:rPr>
              <a:t>not for cosmetic improvements</a:t>
            </a:r>
            <a:r>
              <a:rPr lang="en-US" dirty="0">
                <a:cs typeface="Arial" panose="020B0604020202020204" pitchFamily="34" charset="0"/>
              </a:rPr>
              <a:t>, they must be specific to security enhancements. FEMA closely scrutinized project descriptions and will place financial holds where it is not clear.</a:t>
            </a:r>
          </a:p>
          <a:p>
            <a:pPr lvl="1">
              <a:lnSpc>
                <a:spcPct val="110000"/>
              </a:lnSpc>
              <a:buFont typeface="Arial" panose="020B0604020202020204" pitchFamily="34" charset="0"/>
              <a:buBlip>
                <a:blip r:embed="rId2"/>
              </a:buBlip>
            </a:pPr>
            <a:r>
              <a:rPr lang="en-US" i="1" dirty="0">
                <a:solidFill>
                  <a:srgbClr val="C00000"/>
                </a:solidFill>
                <a:cs typeface="Arial" panose="020B0604020202020204" pitchFamily="34" charset="0"/>
              </a:rPr>
              <a:t>Landscaping is not an allowable cost- </a:t>
            </a:r>
            <a:r>
              <a:rPr lang="en-US" dirty="0">
                <a:cs typeface="Arial" panose="020B0604020202020204" pitchFamily="34" charset="0"/>
              </a:rPr>
              <a:t>even if you believe it increases security- talk to the SAA for clarification.</a:t>
            </a:r>
          </a:p>
          <a:p>
            <a:pPr marL="457200" lvl="1" indent="0">
              <a:lnSpc>
                <a:spcPct val="110000"/>
              </a:lnSpc>
              <a:buFont typeface="Arial" panose="020B0604020202020204" pitchFamily="34" charset="0"/>
              <a:buNone/>
            </a:pPr>
            <a:r>
              <a:rPr lang="en-US" dirty="0">
                <a:cs typeface="Arial" panose="020B0604020202020204" pitchFamily="34" charset="0"/>
              </a:rPr>
              <a:t>Funding is not meant for long term dependency and meant to increase self-reliance.	</a:t>
            </a:r>
          </a:p>
          <a:p>
            <a:pPr marL="457200" lvl="1" indent="0">
              <a:lnSpc>
                <a:spcPct val="110000"/>
              </a:lnSpc>
              <a:buFont typeface="Arial" panose="020B0604020202020204" pitchFamily="34" charset="0"/>
              <a:buNone/>
            </a:pPr>
            <a:r>
              <a:rPr lang="en-US" dirty="0">
                <a:solidFill>
                  <a:srgbClr val="4CA7FA"/>
                </a:solidFill>
                <a:cs typeface="Arial" panose="020B0604020202020204" pitchFamily="34" charset="0"/>
              </a:rPr>
              <a:t>Nonprofits should plan for future self-sustainment. </a:t>
            </a:r>
          </a:p>
        </p:txBody>
      </p:sp>
    </p:spTree>
    <p:extLst>
      <p:ext uri="{BB962C8B-B14F-4D97-AF65-F5344CB8AC3E}">
        <p14:creationId xmlns:p14="http://schemas.microsoft.com/office/powerpoint/2010/main" val="353246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8365B-6448-5636-9BE4-5E1F3A0F59E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BC517BB-FED4-5B77-CA51-8E188745E7DB}"/>
              </a:ext>
            </a:extLst>
          </p:cNvPr>
          <p:cNvPicPr>
            <a:picLocks noChangeAspect="1"/>
          </p:cNvPicPr>
          <p:nvPr/>
        </p:nvPicPr>
        <p:blipFill>
          <a:blip r:embed="rId2"/>
          <a:stretch>
            <a:fillRect/>
          </a:stretch>
        </p:blipFill>
        <p:spPr>
          <a:xfrm>
            <a:off x="335047" y="466928"/>
            <a:ext cx="11521906" cy="6614808"/>
          </a:xfrm>
          <a:prstGeom prst="rect">
            <a:avLst/>
          </a:prstGeom>
        </p:spPr>
      </p:pic>
      <p:sp>
        <p:nvSpPr>
          <p:cNvPr id="8" name="Title 1">
            <a:extLst>
              <a:ext uri="{FF2B5EF4-FFF2-40B4-BE49-F238E27FC236}">
                <a16:creationId xmlns:a16="http://schemas.microsoft.com/office/drawing/2014/main" id="{B6D8711E-7778-FAFF-2965-C486AD94B7DE}"/>
              </a:ext>
            </a:extLst>
          </p:cNvPr>
          <p:cNvSpPr>
            <a:spLocks noGrp="1"/>
          </p:cNvSpPr>
          <p:nvPr>
            <p:ph type="title"/>
          </p:nvPr>
        </p:nvSpPr>
        <p:spPr>
          <a:xfrm>
            <a:off x="6045960" y="40943"/>
            <a:ext cx="6106921" cy="336825"/>
          </a:xfrm>
        </p:spPr>
        <p:txBody>
          <a:bodyPr>
            <a:noAutofit/>
          </a:bodyPr>
          <a:lstStyle/>
          <a:p>
            <a:pPr algn="r"/>
            <a:r>
              <a:rPr lang="en-US" sz="2800" dirty="0">
                <a:solidFill>
                  <a:schemeClr val="tx1">
                    <a:lumMod val="85000"/>
                  </a:schemeClr>
                </a:solidFill>
              </a:rPr>
              <a:t>FEMA Slide</a:t>
            </a:r>
          </a:p>
        </p:txBody>
      </p:sp>
    </p:spTree>
    <p:extLst>
      <p:ext uri="{BB962C8B-B14F-4D97-AF65-F5344CB8AC3E}">
        <p14:creationId xmlns:p14="http://schemas.microsoft.com/office/powerpoint/2010/main" val="290870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76BA-33D3-A396-5F5F-E553A4DA30F8}"/>
              </a:ext>
            </a:extLst>
          </p:cNvPr>
          <p:cNvSpPr>
            <a:spLocks noGrp="1"/>
          </p:cNvSpPr>
          <p:nvPr>
            <p:ph type="title"/>
          </p:nvPr>
        </p:nvSpPr>
        <p:spPr>
          <a:xfrm>
            <a:off x="671901" y="630548"/>
            <a:ext cx="9905998" cy="520169"/>
          </a:xfrm>
        </p:spPr>
        <p:txBody>
          <a:bodyPr>
            <a:normAutofit fontScale="90000"/>
          </a:bodyPr>
          <a:lstStyle/>
          <a:p>
            <a:r>
              <a:rPr lang="en-US" b="1" dirty="0"/>
              <a:t>Priority Examples – </a:t>
            </a:r>
            <a:r>
              <a:rPr lang="en-US" cap="none" dirty="0"/>
              <a:t>see NOFO for more examples</a:t>
            </a:r>
          </a:p>
        </p:txBody>
      </p:sp>
      <p:pic>
        <p:nvPicPr>
          <p:cNvPr id="5" name="Content Placeholder 4" descr="Table">
            <a:extLst>
              <a:ext uri="{FF2B5EF4-FFF2-40B4-BE49-F238E27FC236}">
                <a16:creationId xmlns:a16="http://schemas.microsoft.com/office/drawing/2014/main" id="{1B5D8560-310C-97F1-920E-4C18114AC023}"/>
              </a:ext>
            </a:extLst>
          </p:cNvPr>
          <p:cNvPicPr>
            <a:picLocks noGrp="1" noChangeAspect="1"/>
          </p:cNvPicPr>
          <p:nvPr>
            <p:ph idx="1"/>
          </p:nvPr>
        </p:nvPicPr>
        <p:blipFill>
          <a:blip r:embed="rId2"/>
          <a:stretch>
            <a:fillRect/>
          </a:stretch>
        </p:blipFill>
        <p:spPr>
          <a:xfrm>
            <a:off x="671901" y="1330865"/>
            <a:ext cx="10446589" cy="5339751"/>
          </a:xfrm>
          <a:prstGeom prst="rect">
            <a:avLst/>
          </a:prstGeom>
        </p:spPr>
      </p:pic>
      <p:pic>
        <p:nvPicPr>
          <p:cNvPr id="2050" name="Picture 2">
            <a:extLst>
              <a:ext uri="{FF2B5EF4-FFF2-40B4-BE49-F238E27FC236}">
                <a16:creationId xmlns:a16="http://schemas.microsoft.com/office/drawing/2014/main" id="{7622CE8A-2D5C-3B04-829D-31AA567F41A4}"/>
              </a:ext>
            </a:extLst>
          </p:cNvPr>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rot="20548426">
            <a:off x="11174362" y="458100"/>
            <a:ext cx="936747" cy="97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76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0E18-236E-56CC-3EE1-EAE2B3559013}"/>
              </a:ext>
            </a:extLst>
          </p:cNvPr>
          <p:cNvSpPr>
            <a:spLocks noGrp="1"/>
          </p:cNvSpPr>
          <p:nvPr>
            <p:ph type="title"/>
          </p:nvPr>
        </p:nvSpPr>
        <p:spPr>
          <a:xfrm>
            <a:off x="214313" y="516918"/>
            <a:ext cx="9905998" cy="448281"/>
          </a:xfrm>
        </p:spPr>
        <p:txBody>
          <a:bodyPr>
            <a:normAutofit fontScale="90000"/>
          </a:bodyPr>
          <a:lstStyle/>
          <a:p>
            <a:r>
              <a:rPr lang="en-US" dirty="0"/>
              <a:t>Proposed Activities are limited to:</a:t>
            </a:r>
          </a:p>
        </p:txBody>
      </p:sp>
      <p:sp>
        <p:nvSpPr>
          <p:cNvPr id="3" name="Content Placeholder 2">
            <a:extLst>
              <a:ext uri="{FF2B5EF4-FFF2-40B4-BE49-F238E27FC236}">
                <a16:creationId xmlns:a16="http://schemas.microsoft.com/office/drawing/2014/main" id="{45234C4A-DFB6-E844-2103-AA2B2EB07EF1}"/>
              </a:ext>
            </a:extLst>
          </p:cNvPr>
          <p:cNvSpPr>
            <a:spLocks noGrp="1"/>
          </p:cNvSpPr>
          <p:nvPr>
            <p:ph idx="1"/>
          </p:nvPr>
        </p:nvSpPr>
        <p:spPr>
          <a:xfrm>
            <a:off x="214314" y="965199"/>
            <a:ext cx="11285536" cy="5695950"/>
          </a:xfrm>
        </p:spPr>
        <p:txBody>
          <a:bodyPr>
            <a:noAutofit/>
          </a:bodyPr>
          <a:lstStyle/>
          <a:p>
            <a:pPr marL="0" indent="0">
              <a:buNone/>
            </a:pPr>
            <a:r>
              <a:rPr lang="en-US" sz="1700" dirty="0">
                <a:cs typeface="Arial" panose="020B0604020202020204" pitchFamily="34" charset="0"/>
              </a:rPr>
              <a:t>1. </a:t>
            </a:r>
            <a:r>
              <a:rPr lang="en-US" sz="1700" b="1" dirty="0">
                <a:solidFill>
                  <a:srgbClr val="0091E2"/>
                </a:solidFill>
                <a:cs typeface="Arial" panose="020B0604020202020204" pitchFamily="34" charset="0"/>
              </a:rPr>
              <a:t>Planning Costs: </a:t>
            </a:r>
            <a:r>
              <a:rPr lang="en-US" sz="1700" dirty="0">
                <a:cs typeface="Arial" panose="020B0604020202020204" pitchFamily="34" charset="0"/>
              </a:rPr>
              <a:t>Security or emergency planning expenses and the materials utilized to conduct planning activities. Planning must be related to the protection of the facility and the people within the facility and should include people with access and functional needs as well as those with limited English proficiency. </a:t>
            </a:r>
          </a:p>
          <a:p>
            <a:pPr marL="0" indent="0">
              <a:buNone/>
            </a:pPr>
            <a:r>
              <a:rPr lang="en-US" sz="1700" dirty="0">
                <a:cs typeface="Arial" panose="020B0604020202020204" pitchFamily="34" charset="0"/>
              </a:rPr>
              <a:t>2. </a:t>
            </a:r>
            <a:r>
              <a:rPr lang="en-US" sz="1700" b="1" dirty="0">
                <a:solidFill>
                  <a:srgbClr val="0091E2"/>
                </a:solidFill>
                <a:cs typeface="Arial" panose="020B0604020202020204" pitchFamily="34" charset="0"/>
              </a:rPr>
              <a:t>Exercise Costs: </a:t>
            </a:r>
            <a:r>
              <a:rPr lang="en-US" sz="1700" dirty="0">
                <a:cs typeface="Arial" panose="020B0604020202020204" pitchFamily="34" charset="0"/>
              </a:rPr>
              <a:t>Conduct security-related exercises. This includes costs related to planning, meeting space and other meeting costs, facilitation costs, materials and supplies, and documentation. See the FEMA Preparedness Grants Manual for more information. </a:t>
            </a:r>
          </a:p>
          <a:p>
            <a:pPr marL="0" indent="0">
              <a:lnSpc>
                <a:spcPct val="105000"/>
              </a:lnSpc>
              <a:spcBef>
                <a:spcPts val="600"/>
              </a:spcBef>
              <a:buNone/>
            </a:pPr>
            <a:r>
              <a:rPr lang="en-US" sz="1700" dirty="0">
                <a:cs typeface="Arial" panose="020B0604020202020204" pitchFamily="34" charset="0"/>
              </a:rPr>
              <a:t>3. </a:t>
            </a:r>
            <a:r>
              <a:rPr lang="en-US" sz="1700" b="1" dirty="0">
                <a:solidFill>
                  <a:srgbClr val="0091E2"/>
                </a:solidFill>
                <a:cs typeface="Arial" panose="020B0604020202020204" pitchFamily="34" charset="0"/>
              </a:rPr>
              <a:t>Training Costs: </a:t>
            </a:r>
            <a:r>
              <a:rPr lang="en-US" sz="1700" dirty="0">
                <a:cs typeface="Arial" panose="020B0604020202020204" pitchFamily="34" charset="0"/>
              </a:rPr>
              <a:t>Costs for training of security personnel are permitted. Allowable training topics are limited to the protection of critical infrastructure and key resources, including physical and cybersecurity, target hardening, and terrorism awareness/employee preparedness. Training conducted using NU-NSGP funds must address a specific threat and/or vulnerability, as identified in the nonprofit organization’s investment justification (IJ). See the FEMA Preparedness Grants Manual for more information. </a:t>
            </a:r>
          </a:p>
          <a:p>
            <a:pPr marL="0" indent="0">
              <a:buNone/>
            </a:pPr>
            <a:r>
              <a:rPr lang="en-US" sz="1700" dirty="0">
                <a:cs typeface="Arial" panose="020B0604020202020204" pitchFamily="34" charset="0"/>
              </a:rPr>
              <a:t>4. </a:t>
            </a:r>
            <a:r>
              <a:rPr lang="en-US" sz="1700" b="1" dirty="0">
                <a:solidFill>
                  <a:srgbClr val="0091E2"/>
                </a:solidFill>
                <a:cs typeface="Arial" panose="020B0604020202020204" pitchFamily="34" charset="0"/>
              </a:rPr>
              <a:t>Equipment:</a:t>
            </a:r>
            <a:r>
              <a:rPr lang="en-US" sz="1700" dirty="0">
                <a:cs typeface="Arial" panose="020B0604020202020204" pitchFamily="34" charset="0"/>
              </a:rPr>
              <a:t> Authorized Equipment List (AEL) Physical Security Enhancement Equipment (Category 14) and Inspection and Screening Systems (Category 15). For more information regarding property management standards for equipment, please reference 2 C.F.R. § 200.313, located on the Electronic Code of Federal Regulations. 5. Maintenance and Sustainment Costs: Maintenance, contracts, warranties, repair or replacement costs, upgrades, and user fees as described in FP 205-402-125-1 Maintenance Contracts and Warranty Coverage Funded by Preparedness Grants.</a:t>
            </a:r>
          </a:p>
          <a:p>
            <a:pPr marL="0" indent="0">
              <a:buNone/>
            </a:pPr>
            <a:r>
              <a:rPr lang="en-US" sz="1700" dirty="0">
                <a:cs typeface="Arial" panose="020B0604020202020204" pitchFamily="34" charset="0"/>
              </a:rPr>
              <a:t>5. </a:t>
            </a:r>
            <a:r>
              <a:rPr lang="en-US" sz="1700" b="1" dirty="0">
                <a:solidFill>
                  <a:srgbClr val="0091E2"/>
                </a:solidFill>
                <a:cs typeface="Arial" panose="020B0604020202020204" pitchFamily="34" charset="0"/>
              </a:rPr>
              <a:t>Maintenance and Sustainment Costs: </a:t>
            </a:r>
            <a:r>
              <a:rPr lang="en-US" sz="1700" dirty="0">
                <a:cs typeface="Arial" panose="020B0604020202020204" pitchFamily="34" charset="0"/>
              </a:rPr>
              <a:t>Maintenance, contracts, warranties, repair or replacement costs, upgrades, and user fees as described in FP 205-402-125-1 Maintenance Contracts and Warranty Coverage Funded by Preparedness Grants.</a:t>
            </a:r>
            <a:endParaRPr lang="en-US" sz="1700" dirty="0">
              <a:solidFill>
                <a:srgbClr val="00B050"/>
              </a:solidFill>
              <a:cs typeface="Arial" panose="020B0604020202020204" pitchFamily="34" charset="0"/>
            </a:endParaRPr>
          </a:p>
          <a:p>
            <a:pPr marL="0" indent="0">
              <a:buNone/>
            </a:pPr>
            <a:endParaRPr lang="en-US" sz="1700" dirty="0"/>
          </a:p>
        </p:txBody>
      </p:sp>
      <p:pic>
        <p:nvPicPr>
          <p:cNvPr id="1026" name="Picture 2" descr="Checkmark circle blue | AmericanChecked">
            <a:extLst>
              <a:ext uri="{FF2B5EF4-FFF2-40B4-BE49-F238E27FC236}">
                <a16:creationId xmlns:a16="http://schemas.microsoft.com/office/drawing/2014/main" id="{E8DD033C-7B97-497E-7164-9B9B9917BEA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11499850" y="1085851"/>
            <a:ext cx="603249" cy="6032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ckmark circle blue | AmericanChecked">
            <a:extLst>
              <a:ext uri="{FF2B5EF4-FFF2-40B4-BE49-F238E27FC236}">
                <a16:creationId xmlns:a16="http://schemas.microsoft.com/office/drawing/2014/main" id="{8EDA574A-2FC3-8135-D7F4-E3B560CD3BA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11499849" y="2137381"/>
            <a:ext cx="603249" cy="603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mark circle blue | AmericanChecked">
            <a:extLst>
              <a:ext uri="{FF2B5EF4-FFF2-40B4-BE49-F238E27FC236}">
                <a16:creationId xmlns:a16="http://schemas.microsoft.com/office/drawing/2014/main" id="{FB4BE517-F715-F8FD-9853-9BF9559062E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11499849" y="3429000"/>
            <a:ext cx="603249" cy="603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mark circle blue | AmericanChecked">
            <a:extLst>
              <a:ext uri="{FF2B5EF4-FFF2-40B4-BE49-F238E27FC236}">
                <a16:creationId xmlns:a16="http://schemas.microsoft.com/office/drawing/2014/main" id="{93A0AC45-4CD5-F80E-BA6C-33016E08FB9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11499848" y="5045074"/>
            <a:ext cx="603249" cy="6032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mark circle blue | AmericanChecked">
            <a:extLst>
              <a:ext uri="{FF2B5EF4-FFF2-40B4-BE49-F238E27FC236}">
                <a16:creationId xmlns:a16="http://schemas.microsoft.com/office/drawing/2014/main" id="{C9F31308-A266-1094-3E7C-6FED8CED6AE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11499847" y="6217256"/>
            <a:ext cx="603249" cy="60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7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D955-8010-34B9-5759-451801B19ECC}"/>
              </a:ext>
            </a:extLst>
          </p:cNvPr>
          <p:cNvSpPr>
            <a:spLocks noGrp="1"/>
          </p:cNvSpPr>
          <p:nvPr>
            <p:ph type="title"/>
          </p:nvPr>
        </p:nvSpPr>
        <p:spPr>
          <a:xfrm>
            <a:off x="404813" y="491518"/>
            <a:ext cx="9905998" cy="448281"/>
          </a:xfrm>
        </p:spPr>
        <p:txBody>
          <a:bodyPr>
            <a:normAutofit fontScale="90000"/>
          </a:bodyPr>
          <a:lstStyle/>
          <a:p>
            <a:r>
              <a:rPr lang="en-US" dirty="0"/>
              <a:t>Allowable Costs</a:t>
            </a:r>
          </a:p>
        </p:txBody>
      </p:sp>
      <p:sp>
        <p:nvSpPr>
          <p:cNvPr id="3" name="Content Placeholder 2">
            <a:extLst>
              <a:ext uri="{FF2B5EF4-FFF2-40B4-BE49-F238E27FC236}">
                <a16:creationId xmlns:a16="http://schemas.microsoft.com/office/drawing/2014/main" id="{465DCF50-F58A-03E6-021F-140CA09C6E13}"/>
              </a:ext>
            </a:extLst>
          </p:cNvPr>
          <p:cNvSpPr>
            <a:spLocks noGrp="1"/>
          </p:cNvSpPr>
          <p:nvPr>
            <p:ph idx="1"/>
          </p:nvPr>
        </p:nvSpPr>
        <p:spPr>
          <a:xfrm>
            <a:off x="-76200" y="1066277"/>
            <a:ext cx="9512300" cy="3163345"/>
          </a:xfrm>
        </p:spPr>
        <p:txBody>
          <a:bodyPr>
            <a:normAutofit fontScale="92500" lnSpcReduction="10000"/>
          </a:bodyPr>
          <a:lstStyle/>
          <a:p>
            <a:pPr marL="457200" lvl="1" indent="0">
              <a:buNone/>
            </a:pPr>
            <a:r>
              <a:rPr lang="en-US" b="1" dirty="0">
                <a:solidFill>
                  <a:schemeClr val="accent1">
                    <a:lumMod val="60000"/>
                    <a:lumOff val="40000"/>
                  </a:schemeClr>
                </a:solidFill>
                <a:cs typeface="Arial" panose="020B0604020202020204" pitchFamily="34" charset="0"/>
              </a:rPr>
              <a:t>Management and Administration (M&amp;A) </a:t>
            </a:r>
            <a:r>
              <a:rPr lang="en-US" dirty="0">
                <a:cs typeface="Arial" panose="020B0604020202020204" pitchFamily="34" charset="0"/>
              </a:rPr>
              <a:t>M&amp;A activities are those costs defined as directly relating to the management and administration of NSGP funds, such as financial management and monitoring. The amount of M&amp;A is specified in each fiscal year’s NSGP NOFO. M&amp;A costs include the following categories of activities: </a:t>
            </a:r>
          </a:p>
          <a:p>
            <a:pPr lvl="1"/>
            <a:r>
              <a:rPr lang="en-US" dirty="0">
                <a:cs typeface="Arial" panose="020B0604020202020204" pitchFamily="34" charset="0"/>
              </a:rPr>
              <a:t>Hiring of full-time or part-time staff or contractors/consultants responsible for activities relating to the management and administration of NSGP funds. </a:t>
            </a:r>
          </a:p>
          <a:p>
            <a:pPr lvl="1"/>
            <a:r>
              <a:rPr lang="en-US" dirty="0">
                <a:cs typeface="Arial" panose="020B0604020202020204" pitchFamily="34" charset="0"/>
              </a:rPr>
              <a:t>Meeting-related expenses directly related to M&amp;A of NSGP funds Indirect (Facilities and Administrative [F&amp;A]) Costs.</a:t>
            </a:r>
          </a:p>
          <a:p>
            <a:pPr marL="457200" lvl="1" indent="0">
              <a:buNone/>
            </a:pPr>
            <a:r>
              <a:rPr lang="en-US" i="1" dirty="0">
                <a:solidFill>
                  <a:schemeClr val="accent2">
                    <a:lumMod val="75000"/>
                  </a:schemeClr>
                </a:solidFill>
                <a:cs typeface="Arial" panose="020B0604020202020204" pitchFamily="34" charset="0"/>
              </a:rPr>
              <a:t>Note: These must be listed in the IJ and Pre-Approved</a:t>
            </a:r>
          </a:p>
          <a:p>
            <a:pPr marL="0" indent="0">
              <a:buNone/>
            </a:pPr>
            <a:endParaRPr lang="en-US" dirty="0"/>
          </a:p>
        </p:txBody>
      </p:sp>
      <p:pic>
        <p:nvPicPr>
          <p:cNvPr id="6" name="Picture 5">
            <a:extLst>
              <a:ext uri="{FF2B5EF4-FFF2-40B4-BE49-F238E27FC236}">
                <a16:creationId xmlns:a16="http://schemas.microsoft.com/office/drawing/2014/main" id="{9DBCA9E4-AEBB-425E-2AC5-F097DE29B83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80156" y="491518"/>
            <a:ext cx="2339424" cy="3527596"/>
          </a:xfrm>
          <a:prstGeom prst="rect">
            <a:avLst/>
          </a:prstGeom>
        </p:spPr>
      </p:pic>
      <p:sp>
        <p:nvSpPr>
          <p:cNvPr id="7" name="Content Placeholder 2">
            <a:extLst>
              <a:ext uri="{FF2B5EF4-FFF2-40B4-BE49-F238E27FC236}">
                <a16:creationId xmlns:a16="http://schemas.microsoft.com/office/drawing/2014/main" id="{15B0C842-36EE-7107-AD36-BE1D82BC50D2}"/>
              </a:ext>
            </a:extLst>
          </p:cNvPr>
          <p:cNvSpPr txBox="1">
            <a:spLocks/>
          </p:cNvSpPr>
          <p:nvPr/>
        </p:nvSpPr>
        <p:spPr>
          <a:xfrm>
            <a:off x="-76200" y="4267200"/>
            <a:ext cx="11785600" cy="248450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lvl="1" indent="0">
              <a:buFont typeface="Arial" panose="020B0604020202020204" pitchFamily="34" charset="0"/>
              <a:buNone/>
            </a:pPr>
            <a:r>
              <a:rPr lang="en-US" sz="2100" b="1" dirty="0">
                <a:solidFill>
                  <a:schemeClr val="accent1">
                    <a:lumMod val="60000"/>
                    <a:lumOff val="40000"/>
                  </a:schemeClr>
                </a:solidFill>
                <a:cs typeface="Arial" panose="020B0604020202020204" pitchFamily="34" charset="0"/>
              </a:rPr>
              <a:t>Indirect costs </a:t>
            </a:r>
            <a:r>
              <a:rPr lang="en-US" sz="2100" dirty="0">
                <a:cs typeface="Arial" panose="020B0604020202020204" pitchFamily="34" charset="0"/>
              </a:rPr>
              <a:t>are allowable under this program as described in 2 C.F.R. Part 200, including 2 C.F.R. § 200.414. Applicants with a </a:t>
            </a:r>
            <a:r>
              <a:rPr lang="en-US" sz="2100" i="1" dirty="0">
                <a:cs typeface="Arial" panose="020B0604020202020204" pitchFamily="34" charset="0"/>
              </a:rPr>
              <a:t>negotiated</a:t>
            </a:r>
            <a:r>
              <a:rPr lang="en-US" sz="2100" dirty="0">
                <a:cs typeface="Arial" panose="020B0604020202020204" pitchFamily="34" charset="0"/>
              </a:rPr>
              <a:t> indirect cost rate agreement that desire to charge indirect costs to an award must provide a copy of their negotiated indirect cost rate agreement at the time of application. </a:t>
            </a:r>
          </a:p>
          <a:p>
            <a:pPr marL="457200" lvl="1" indent="0">
              <a:buFont typeface="Arial" panose="020B0604020202020204" pitchFamily="34" charset="0"/>
              <a:buNone/>
            </a:pPr>
            <a:r>
              <a:rPr lang="en-US" sz="2100" dirty="0">
                <a:cs typeface="Arial" panose="020B0604020202020204" pitchFamily="34" charset="0"/>
              </a:rPr>
              <a:t>Applicants that are not required by 2 C.F.R. Part 200 to have a negotiated indirect cost rate agreement but are required by 2 C.F.R. Part 200 to develop an indirect cost rate proposal </a:t>
            </a:r>
            <a:r>
              <a:rPr lang="en-US" sz="2100" i="1" dirty="0">
                <a:solidFill>
                  <a:srgbClr val="0070C0"/>
                </a:solidFill>
                <a:cs typeface="Arial" panose="020B0604020202020204" pitchFamily="34" charset="0"/>
              </a:rPr>
              <a:t>must provide a copy of their proposal at the time of application</a:t>
            </a:r>
            <a:r>
              <a:rPr lang="en-US" sz="2100" dirty="0">
                <a:solidFill>
                  <a:srgbClr val="0070C0"/>
                </a:solidFill>
                <a:cs typeface="Arial" panose="020B0604020202020204" pitchFamily="34" charset="0"/>
              </a:rPr>
              <a:t>. </a:t>
            </a:r>
          </a:p>
          <a:p>
            <a:pPr marL="457200" lvl="1" indent="0">
              <a:buFont typeface="Arial" panose="020B0604020202020204" pitchFamily="34" charset="0"/>
              <a:buNone/>
            </a:pPr>
            <a:r>
              <a:rPr lang="en-US" sz="2100" dirty="0">
                <a:cs typeface="Arial" panose="020B0604020202020204" pitchFamily="34" charset="0"/>
              </a:rPr>
              <a:t>Post-award requests to charge indirect costs will be considered on a case-by-case basis and based upon the submission of an agreement or proposal.</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6733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C23C-5874-C562-7EF1-1BA64399216B}"/>
              </a:ext>
            </a:extLst>
          </p:cNvPr>
          <p:cNvSpPr>
            <a:spLocks noGrp="1"/>
          </p:cNvSpPr>
          <p:nvPr>
            <p:ph type="title"/>
          </p:nvPr>
        </p:nvSpPr>
        <p:spPr>
          <a:xfrm>
            <a:off x="452674" y="39281"/>
            <a:ext cx="10336921" cy="1584982"/>
          </a:xfrm>
        </p:spPr>
        <p:txBody>
          <a:bodyPr/>
          <a:lstStyle/>
          <a:p>
            <a:r>
              <a:rPr lang="en-US" b="1" dirty="0">
                <a:solidFill>
                  <a:schemeClr val="accent1"/>
                </a:solidFill>
              </a:rPr>
              <a:t>Contacts</a:t>
            </a:r>
          </a:p>
        </p:txBody>
      </p:sp>
      <p:sp>
        <p:nvSpPr>
          <p:cNvPr id="4" name="Slide Number Placeholder 3">
            <a:extLst>
              <a:ext uri="{FF2B5EF4-FFF2-40B4-BE49-F238E27FC236}">
                <a16:creationId xmlns:a16="http://schemas.microsoft.com/office/drawing/2014/main" id="{A55C530E-95A0-4202-88E3-4D770AE7972E}"/>
              </a:ext>
            </a:extLst>
          </p:cNvPr>
          <p:cNvSpPr>
            <a:spLocks noGrp="1"/>
          </p:cNvSpPr>
          <p:nvPr>
            <p:ph type="sldNum" sz="quarter" idx="12"/>
          </p:nvPr>
        </p:nvSpPr>
        <p:spPr/>
        <p:txBody>
          <a:bodyPr/>
          <a:lstStyle/>
          <a:p>
            <a:fld id="{F386D023-77AF-45F7-BF29-4FEFE9175272}" type="slidenum">
              <a:rPr lang="en-US" smtClean="0"/>
              <a:t>2</a:t>
            </a:fld>
            <a:endParaRPr lang="en-US"/>
          </a:p>
        </p:txBody>
      </p:sp>
      <p:sp>
        <p:nvSpPr>
          <p:cNvPr id="6" name="Content Placeholder 5">
            <a:extLst>
              <a:ext uri="{FF2B5EF4-FFF2-40B4-BE49-F238E27FC236}">
                <a16:creationId xmlns:a16="http://schemas.microsoft.com/office/drawing/2014/main" id="{62C5A59F-CE42-6DB6-2BC7-9E493640E6DD}"/>
              </a:ext>
            </a:extLst>
          </p:cNvPr>
          <p:cNvSpPr>
            <a:spLocks noGrp="1"/>
          </p:cNvSpPr>
          <p:nvPr>
            <p:ph idx="1"/>
          </p:nvPr>
        </p:nvSpPr>
        <p:spPr>
          <a:xfrm>
            <a:off x="452674" y="1677580"/>
            <a:ext cx="5794789" cy="3826866"/>
          </a:xfrm>
        </p:spPr>
        <p:txBody>
          <a:bodyPr numCol="1" spcCol="457200">
            <a:normAutofit fontScale="92500" lnSpcReduction="20000"/>
          </a:bodyPr>
          <a:lstStyle/>
          <a:p>
            <a:pPr marL="0" indent="0">
              <a:buNone/>
            </a:pPr>
            <a:r>
              <a:rPr lang="en-US" sz="4400" b="1" dirty="0">
                <a:latin typeface="Tw Cen MT (Body)"/>
              </a:rPr>
              <a:t>Lieutenant Edna Murphy</a:t>
            </a:r>
          </a:p>
          <a:p>
            <a:pPr marL="0" indent="0">
              <a:buNone/>
            </a:pPr>
            <a:r>
              <a:rPr lang="en-US" sz="3400" dirty="0">
                <a:latin typeface="Tw Cen MT (Body)"/>
              </a:rPr>
              <a:t>Kansas Highway Patrol Consulting</a:t>
            </a:r>
          </a:p>
          <a:p>
            <a:pPr marL="0" indent="0">
              <a:buNone/>
            </a:pPr>
            <a:r>
              <a:rPr lang="en-US" sz="3400" dirty="0">
                <a:latin typeface="Tw Cen MT (Body)"/>
              </a:rPr>
              <a:t>Fiscal/Grant Administration</a:t>
            </a:r>
          </a:p>
          <a:p>
            <a:pPr marL="0" indent="0">
              <a:buNone/>
            </a:pPr>
            <a:r>
              <a:rPr lang="en-US" sz="3400" dirty="0">
                <a:latin typeface="Tw Cen MT (Body)"/>
              </a:rPr>
              <a:t>785-296-2444 (Office) </a:t>
            </a:r>
          </a:p>
          <a:p>
            <a:pPr marL="0" indent="0">
              <a:buNone/>
            </a:pPr>
            <a:r>
              <a:rPr lang="en-US" sz="3400" dirty="0">
                <a:latin typeface="Tw Cen MT (Body)"/>
              </a:rPr>
              <a:t>785-207-0423 (Cell)	</a:t>
            </a:r>
          </a:p>
          <a:p>
            <a:pPr marL="0" indent="0">
              <a:buNone/>
            </a:pPr>
            <a:r>
              <a:rPr lang="en-US" sz="3400" u="sng" dirty="0">
                <a:solidFill>
                  <a:srgbClr val="0070C0"/>
                </a:solidFill>
                <a:latin typeface="Tw Cen MT (Body)"/>
                <a:hlinkClick r:id="rId3">
                  <a:extLst>
                    <a:ext uri="{A12FA001-AC4F-418D-AE19-62706E023703}">
                      <ahyp:hlinkClr xmlns:ahyp="http://schemas.microsoft.com/office/drawing/2018/hyperlinkcolor" val="tx"/>
                    </a:ext>
                  </a:extLst>
                </a:hlinkClick>
              </a:rPr>
              <a:t>Edna.Murphy@ks.gov</a:t>
            </a:r>
            <a:r>
              <a:rPr lang="en-US" sz="3400" dirty="0">
                <a:solidFill>
                  <a:srgbClr val="0070C0"/>
                </a:solidFill>
                <a:latin typeface="Tw Cen MT (Body)"/>
              </a:rPr>
              <a:t> </a:t>
            </a:r>
            <a:endParaRPr lang="en-US" sz="3400" dirty="0">
              <a:latin typeface="Tw Cen MT (Body)"/>
            </a:endParaRPr>
          </a:p>
        </p:txBody>
      </p:sp>
      <p:sp>
        <p:nvSpPr>
          <p:cNvPr id="3" name="Content Placeholder 5">
            <a:extLst>
              <a:ext uri="{FF2B5EF4-FFF2-40B4-BE49-F238E27FC236}">
                <a16:creationId xmlns:a16="http://schemas.microsoft.com/office/drawing/2014/main" id="{F17DC346-A563-80DC-E73F-0FA31DDCA2BB}"/>
              </a:ext>
            </a:extLst>
          </p:cNvPr>
          <p:cNvSpPr txBox="1">
            <a:spLocks/>
          </p:cNvSpPr>
          <p:nvPr/>
        </p:nvSpPr>
        <p:spPr>
          <a:xfrm>
            <a:off x="6871540" y="1059612"/>
            <a:ext cx="5109372" cy="4738776"/>
          </a:xfrm>
          <a:prstGeom prst="rect">
            <a:avLst/>
          </a:prstGeom>
        </p:spPr>
        <p:txBody>
          <a:bodyPr vert="horz" lIns="91440" tIns="45720" rIns="91440" bIns="45720" numCol="1" spcCol="45720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Tw Cen MT (Body)"/>
              </a:rPr>
              <a:t>Contracted Support Team</a:t>
            </a:r>
          </a:p>
          <a:p>
            <a:pPr marL="0" indent="0">
              <a:buFont typeface="Arial" panose="020B0604020202020204" pitchFamily="34" charset="0"/>
              <a:buNone/>
            </a:pPr>
            <a:r>
              <a:rPr lang="en-US" b="1" i="1" dirty="0">
                <a:latin typeface="Tw Cen MT (Body)"/>
              </a:rPr>
              <a:t>Application Submission and Astra</a:t>
            </a:r>
          </a:p>
          <a:p>
            <a:pPr marL="0" indent="0">
              <a:spcBef>
                <a:spcPts val="600"/>
              </a:spcBef>
              <a:buFont typeface="Arial" panose="020B0604020202020204" pitchFamily="34" charset="0"/>
              <a:buNone/>
            </a:pPr>
            <a:endParaRPr lang="en-US" sz="2000" b="1" dirty="0">
              <a:latin typeface="Tw Cen MT (Body)"/>
            </a:endParaRPr>
          </a:p>
          <a:p>
            <a:pPr marL="0" indent="0">
              <a:spcBef>
                <a:spcPts val="600"/>
              </a:spcBef>
              <a:buFont typeface="Arial" panose="020B0604020202020204" pitchFamily="34" charset="0"/>
              <a:buNone/>
            </a:pPr>
            <a:r>
              <a:rPr lang="en-US" sz="2800" b="1" dirty="0">
                <a:latin typeface="Tw Cen MT (Body)"/>
              </a:rPr>
              <a:t>Connie Satzler</a:t>
            </a:r>
          </a:p>
          <a:p>
            <a:pPr marL="0" indent="0">
              <a:spcBef>
                <a:spcPts val="600"/>
              </a:spcBef>
              <a:buFont typeface="Arial" panose="020B0604020202020204" pitchFamily="34" charset="0"/>
              <a:buNone/>
            </a:pPr>
            <a:r>
              <a:rPr lang="en-US" sz="2000" dirty="0">
                <a:latin typeface="Tw Cen MT (Body)"/>
              </a:rPr>
              <a:t>785-410-0410</a:t>
            </a:r>
          </a:p>
          <a:p>
            <a:pPr marL="0" indent="0">
              <a:spcBef>
                <a:spcPts val="600"/>
              </a:spcBef>
              <a:buFont typeface="Arial" panose="020B0604020202020204" pitchFamily="34" charset="0"/>
              <a:buNone/>
            </a:pPr>
            <a:r>
              <a:rPr lang="en-US" sz="2000" dirty="0">
                <a:latin typeface="Tw Cen MT (Body)"/>
                <a:hlinkClick r:id="rId4"/>
              </a:rPr>
              <a:t>csatzler@kansas.net</a:t>
            </a:r>
            <a:endParaRPr lang="en-US" sz="2000" dirty="0">
              <a:latin typeface="Tw Cen MT (Body)"/>
            </a:endParaRPr>
          </a:p>
          <a:p>
            <a:pPr marL="0" indent="0">
              <a:lnSpc>
                <a:spcPct val="220000"/>
              </a:lnSpc>
              <a:spcBef>
                <a:spcPts val="600"/>
              </a:spcBef>
              <a:buFont typeface="Arial" panose="020B0604020202020204" pitchFamily="34" charset="0"/>
              <a:buNone/>
            </a:pPr>
            <a:r>
              <a:rPr lang="fr-FR" sz="2800" b="1" dirty="0">
                <a:latin typeface="Tw Cen MT (Body)"/>
              </a:rPr>
              <a:t>Paul Peppers</a:t>
            </a:r>
          </a:p>
          <a:p>
            <a:pPr marL="0" indent="0">
              <a:spcBef>
                <a:spcPts val="600"/>
              </a:spcBef>
              <a:buFont typeface="Arial" panose="020B0604020202020204" pitchFamily="34" charset="0"/>
              <a:buNone/>
            </a:pPr>
            <a:r>
              <a:rPr lang="fr-FR" sz="2000" dirty="0">
                <a:hlinkClick r:id="rId5"/>
              </a:rPr>
              <a:t>ppeppers@envisageconsult.com</a:t>
            </a:r>
            <a:endParaRPr lang="en-US" sz="2000" dirty="0">
              <a:latin typeface="Tw Cen MT (Body)"/>
            </a:endParaRPr>
          </a:p>
        </p:txBody>
      </p:sp>
    </p:spTree>
    <p:extLst>
      <p:ext uri="{BB962C8B-B14F-4D97-AF65-F5344CB8AC3E}">
        <p14:creationId xmlns:p14="http://schemas.microsoft.com/office/powerpoint/2010/main" val="407324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75DF9-8659-8B10-708F-3E8EDEBB3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390C5-283B-25AE-33F8-A0825947E43C}"/>
              </a:ext>
            </a:extLst>
          </p:cNvPr>
          <p:cNvSpPr>
            <a:spLocks noGrp="1"/>
          </p:cNvSpPr>
          <p:nvPr>
            <p:ph type="title"/>
          </p:nvPr>
        </p:nvSpPr>
        <p:spPr>
          <a:xfrm>
            <a:off x="322921" y="216702"/>
            <a:ext cx="9953400" cy="1407458"/>
          </a:xfrm>
        </p:spPr>
        <p:txBody>
          <a:bodyPr/>
          <a:lstStyle/>
          <a:p>
            <a:r>
              <a:rPr lang="en-US" b="1" dirty="0">
                <a:solidFill>
                  <a:schemeClr val="accent1"/>
                </a:solidFill>
              </a:rPr>
              <a:t>Allowable Direct Costs- Planning</a:t>
            </a:r>
          </a:p>
        </p:txBody>
      </p:sp>
      <p:sp>
        <p:nvSpPr>
          <p:cNvPr id="3" name="Content Placeholder 2">
            <a:extLst>
              <a:ext uri="{FF2B5EF4-FFF2-40B4-BE49-F238E27FC236}">
                <a16:creationId xmlns:a16="http://schemas.microsoft.com/office/drawing/2014/main" id="{EC4E92D5-48F0-9E03-56CA-D3EBD07DBDE2}"/>
              </a:ext>
            </a:extLst>
          </p:cNvPr>
          <p:cNvSpPr>
            <a:spLocks noGrp="1"/>
          </p:cNvSpPr>
          <p:nvPr>
            <p:ph idx="1"/>
          </p:nvPr>
        </p:nvSpPr>
        <p:spPr>
          <a:xfrm>
            <a:off x="322921" y="1446738"/>
            <a:ext cx="11546157" cy="5194559"/>
          </a:xfrm>
        </p:spPr>
        <p:txBody>
          <a:bodyPr>
            <a:noAutofit/>
          </a:bodyPr>
          <a:lstStyle/>
          <a:p>
            <a:pPr marL="0" indent="0">
              <a:lnSpc>
                <a:spcPct val="100000"/>
              </a:lnSpc>
              <a:buNone/>
            </a:pPr>
            <a:r>
              <a:rPr lang="en-US" dirty="0"/>
              <a:t>Funding may be used for security or emergency planning expenses and the materials required to conduct planning activities. </a:t>
            </a:r>
          </a:p>
          <a:p>
            <a:pPr marL="0" indent="0">
              <a:lnSpc>
                <a:spcPct val="100000"/>
              </a:lnSpc>
              <a:buNone/>
            </a:pPr>
            <a:r>
              <a:rPr lang="en-US" dirty="0"/>
              <a:t>Planning must be related to the protection of the facility and the people within the facility and should include consideration of access and functional needs as well as those with limited English proficiency.</a:t>
            </a:r>
          </a:p>
          <a:p>
            <a:pPr marL="0" indent="0">
              <a:lnSpc>
                <a:spcPct val="100000"/>
              </a:lnSpc>
              <a:buNone/>
            </a:pPr>
            <a:r>
              <a:rPr lang="en-US" dirty="0"/>
              <a:t>Examples of planning activities allowable under this program include: </a:t>
            </a:r>
          </a:p>
          <a:p>
            <a:pPr>
              <a:lnSpc>
                <a:spcPct val="100000"/>
              </a:lnSpc>
            </a:pPr>
            <a:r>
              <a:rPr lang="en-US" dirty="0"/>
              <a:t>Development and enhancement of security plans and protocols</a:t>
            </a:r>
          </a:p>
          <a:p>
            <a:pPr>
              <a:lnSpc>
                <a:spcPct val="100000"/>
              </a:lnSpc>
            </a:pPr>
            <a:r>
              <a:rPr lang="en-US" dirty="0"/>
              <a:t>Development or further strengthening of security assessments</a:t>
            </a:r>
          </a:p>
          <a:p>
            <a:pPr>
              <a:lnSpc>
                <a:spcPct val="100000"/>
              </a:lnSpc>
            </a:pPr>
            <a:r>
              <a:rPr lang="en-US" dirty="0"/>
              <a:t>Emergency contingency plans </a:t>
            </a:r>
          </a:p>
          <a:p>
            <a:pPr>
              <a:lnSpc>
                <a:spcPct val="100000"/>
              </a:lnSpc>
            </a:pPr>
            <a:r>
              <a:rPr lang="en-US" dirty="0"/>
              <a:t>Evacuation/Shelter-in-place plans </a:t>
            </a:r>
          </a:p>
          <a:p>
            <a:pPr>
              <a:lnSpc>
                <a:spcPct val="100000"/>
              </a:lnSpc>
            </a:pPr>
            <a:r>
              <a:rPr lang="en-US" dirty="0"/>
              <a:t>Other project planning activities with prior approval from DHS/FEMA </a:t>
            </a:r>
            <a:endParaRPr lang="en-US" sz="2000" dirty="0"/>
          </a:p>
        </p:txBody>
      </p:sp>
      <p:sp>
        <p:nvSpPr>
          <p:cNvPr id="4" name="Slide Number Placeholder 3">
            <a:extLst>
              <a:ext uri="{FF2B5EF4-FFF2-40B4-BE49-F238E27FC236}">
                <a16:creationId xmlns:a16="http://schemas.microsoft.com/office/drawing/2014/main" id="{FDDAEB68-E316-604C-EFDA-5795DD867025}"/>
              </a:ext>
            </a:extLst>
          </p:cNvPr>
          <p:cNvSpPr>
            <a:spLocks noGrp="1"/>
          </p:cNvSpPr>
          <p:nvPr>
            <p:ph type="sldNum" sz="quarter" idx="12"/>
          </p:nvPr>
        </p:nvSpPr>
        <p:spPr/>
        <p:txBody>
          <a:bodyPr/>
          <a:lstStyle/>
          <a:p>
            <a:fld id="{F386D023-77AF-45F7-BF29-4FEFE9175272}" type="slidenum">
              <a:rPr lang="en-US" smtClean="0"/>
              <a:t>20</a:t>
            </a:fld>
            <a:endParaRPr lang="en-US"/>
          </a:p>
        </p:txBody>
      </p:sp>
    </p:spTree>
    <p:extLst>
      <p:ext uri="{BB962C8B-B14F-4D97-AF65-F5344CB8AC3E}">
        <p14:creationId xmlns:p14="http://schemas.microsoft.com/office/powerpoint/2010/main" val="2814776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9CC9-06A1-EE2E-5B89-6AFAC3E59DAB}"/>
              </a:ext>
            </a:extLst>
          </p:cNvPr>
          <p:cNvSpPr>
            <a:spLocks noGrp="1"/>
          </p:cNvSpPr>
          <p:nvPr>
            <p:ph type="title"/>
          </p:nvPr>
        </p:nvSpPr>
        <p:spPr>
          <a:xfrm>
            <a:off x="291307" y="459768"/>
            <a:ext cx="9905998" cy="448281"/>
          </a:xfrm>
        </p:spPr>
        <p:txBody>
          <a:bodyPr>
            <a:normAutofit fontScale="90000"/>
          </a:bodyPr>
          <a:lstStyle/>
          <a:p>
            <a:r>
              <a:rPr lang="en-US" b="1" dirty="0"/>
              <a:t>Allowable Direct Costs- Equipment </a:t>
            </a:r>
            <a:endParaRPr lang="en-US" dirty="0"/>
          </a:p>
        </p:txBody>
      </p:sp>
      <p:sp>
        <p:nvSpPr>
          <p:cNvPr id="3" name="Content Placeholder 2">
            <a:extLst>
              <a:ext uri="{FF2B5EF4-FFF2-40B4-BE49-F238E27FC236}">
                <a16:creationId xmlns:a16="http://schemas.microsoft.com/office/drawing/2014/main" id="{28DCF2E6-7B98-806B-15DB-9FBE1F5739E7}"/>
              </a:ext>
            </a:extLst>
          </p:cNvPr>
          <p:cNvSpPr>
            <a:spLocks noGrp="1"/>
          </p:cNvSpPr>
          <p:nvPr>
            <p:ph idx="1"/>
          </p:nvPr>
        </p:nvSpPr>
        <p:spPr>
          <a:xfrm>
            <a:off x="308616" y="997669"/>
            <a:ext cx="8803074" cy="5764638"/>
          </a:xfrm>
        </p:spPr>
        <p:txBody>
          <a:bodyPr>
            <a:noAutofit/>
          </a:bodyPr>
          <a:lstStyle/>
          <a:p>
            <a:pPr marL="0" indent="0">
              <a:lnSpc>
                <a:spcPct val="110000"/>
              </a:lnSpc>
              <a:spcBef>
                <a:spcPts val="600"/>
              </a:spcBef>
              <a:buNone/>
            </a:pPr>
            <a:r>
              <a:rPr lang="en-US" sz="1600" dirty="0">
                <a:cs typeface="Arial" panose="020B0604020202020204" pitchFamily="34" charset="0"/>
              </a:rPr>
              <a:t>Allowable costs are focused on target hardening and physical security enhancements. </a:t>
            </a:r>
          </a:p>
          <a:p>
            <a:pPr marL="0" indent="0">
              <a:lnSpc>
                <a:spcPct val="110000"/>
              </a:lnSpc>
              <a:spcBef>
                <a:spcPts val="600"/>
              </a:spcBef>
              <a:buNone/>
            </a:pPr>
            <a:r>
              <a:rPr lang="en-US" sz="1600" dirty="0">
                <a:cs typeface="Arial" panose="020B0604020202020204" pitchFamily="34" charset="0"/>
              </a:rPr>
              <a:t>Funding can be used for the acquisition and installation of security equipment on real property (including buildings and improvements) owned or leased by the nonprofit organization, specifically in prevention of and/or protection against the risk of a terrorist attack. </a:t>
            </a:r>
          </a:p>
          <a:p>
            <a:pPr marL="0" indent="0">
              <a:lnSpc>
                <a:spcPct val="110000"/>
              </a:lnSpc>
              <a:spcBef>
                <a:spcPts val="600"/>
              </a:spcBef>
              <a:buNone/>
            </a:pPr>
            <a:r>
              <a:rPr lang="en-US" sz="1600" dirty="0">
                <a:cs typeface="Arial" panose="020B0604020202020204" pitchFamily="34" charset="0"/>
              </a:rPr>
              <a:t>This equipment is limited to select items in the following two sections of items on the Authorized Equipment List (AEL):</a:t>
            </a:r>
          </a:p>
          <a:p>
            <a:pPr marL="0" indent="0" defTabSz="893763">
              <a:lnSpc>
                <a:spcPct val="110000"/>
              </a:lnSpc>
              <a:spcBef>
                <a:spcPts val="600"/>
              </a:spcBef>
              <a:buNone/>
            </a:pPr>
            <a:r>
              <a:rPr lang="en-US" sz="1600" dirty="0">
                <a:cs typeface="Arial" panose="020B0604020202020204" pitchFamily="34" charset="0"/>
              </a:rPr>
              <a:t>* Physical Security Enhancement Equipment (Section 14)  			Portable radios    </a:t>
            </a:r>
          </a:p>
          <a:p>
            <a:pPr marL="0" indent="0">
              <a:lnSpc>
                <a:spcPct val="110000"/>
              </a:lnSpc>
              <a:spcBef>
                <a:spcPts val="600"/>
              </a:spcBef>
              <a:buNone/>
              <a:tabLst>
                <a:tab pos="6116638" algn="l"/>
              </a:tabLst>
            </a:pPr>
            <a:r>
              <a:rPr lang="en-US" sz="1600" dirty="0">
                <a:cs typeface="Arial" panose="020B0604020202020204" pitchFamily="34" charset="0"/>
              </a:rPr>
              <a:t>* Inspection and Screening Systems (Section 15) 	Public warning &amp; notification</a:t>
            </a:r>
          </a:p>
          <a:p>
            <a:pPr marL="0" indent="0">
              <a:lnSpc>
                <a:spcPct val="110000"/>
              </a:lnSpc>
              <a:spcBef>
                <a:spcPts val="600"/>
              </a:spcBef>
              <a:buNone/>
            </a:pPr>
            <a:r>
              <a:rPr lang="en-US" sz="1600" dirty="0">
                <a:cs typeface="Arial" panose="020B0604020202020204" pitchFamily="34" charset="0"/>
              </a:rPr>
              <a:t>The two allowable prevention and protection categories and equipment standards for the NSGP are listed on DHS AEL located on the DHS/FEMA site at </a:t>
            </a:r>
            <a:r>
              <a:rPr lang="en-US" sz="1600" b="1" dirty="0">
                <a:solidFill>
                  <a:schemeClr val="accent1">
                    <a:lumMod val="60000"/>
                    <a:lumOff val="40000"/>
                  </a:schemeClr>
                </a:solidFill>
                <a:cs typeface="Arial" panose="020B0604020202020204" pitchFamily="34" charset="0"/>
                <a:hlinkClick r:id="rId2">
                  <a:extLst>
                    <a:ext uri="{A12FA001-AC4F-418D-AE19-62706E023703}">
                      <ahyp:hlinkClr xmlns:ahyp="http://schemas.microsoft.com/office/drawing/2018/hyperlinkcolor" val="tx"/>
                    </a:ext>
                  </a:extLst>
                </a:hlinkClick>
              </a:rPr>
              <a:t>http://www.fema.gov/authorized-equipment-list</a:t>
            </a:r>
            <a:r>
              <a:rPr lang="en-US" sz="1600" b="1" dirty="0">
                <a:solidFill>
                  <a:schemeClr val="accent1">
                    <a:lumMod val="60000"/>
                    <a:lumOff val="40000"/>
                  </a:schemeClr>
                </a:solidFill>
                <a:cs typeface="Arial" panose="020B0604020202020204" pitchFamily="34" charset="0"/>
              </a:rPr>
              <a:t> </a:t>
            </a:r>
            <a:r>
              <a:rPr lang="en-US" sz="1600" dirty="0">
                <a:cs typeface="Arial" panose="020B0604020202020204" pitchFamily="34" charset="0"/>
              </a:rPr>
              <a:t>. </a:t>
            </a:r>
          </a:p>
          <a:p>
            <a:pPr marL="0" indent="0">
              <a:lnSpc>
                <a:spcPct val="110000"/>
              </a:lnSpc>
              <a:spcBef>
                <a:spcPts val="600"/>
              </a:spcBef>
              <a:buNone/>
            </a:pPr>
            <a:r>
              <a:rPr lang="en-US" sz="1600" dirty="0">
                <a:cs typeface="Arial" panose="020B0604020202020204" pitchFamily="34" charset="0"/>
              </a:rPr>
              <a:t>Unless otherwise stated, equipment must meet all mandatory statutory, regulatory, and DHS/FEMA-adopted standards to be eligible for purchase using these funds, including the Americans with Disabilities Act. </a:t>
            </a:r>
          </a:p>
          <a:p>
            <a:pPr marL="0" indent="0">
              <a:lnSpc>
                <a:spcPct val="110000"/>
              </a:lnSpc>
              <a:spcBef>
                <a:spcPts val="600"/>
              </a:spcBef>
              <a:buNone/>
            </a:pPr>
            <a:r>
              <a:rPr lang="en-US" sz="1600" i="1" dirty="0">
                <a:solidFill>
                  <a:schemeClr val="accent2">
                    <a:lumMod val="75000"/>
                  </a:schemeClr>
                </a:solidFill>
                <a:cs typeface="Arial" panose="020B0604020202020204" pitchFamily="34" charset="0"/>
              </a:rPr>
              <a:t>In addition, recipients will be responsible for obtaining and maintaining all necessary certifications and licenses for the requested equipment. </a:t>
            </a:r>
            <a:r>
              <a:rPr lang="en-US" sz="1600" dirty="0">
                <a:cs typeface="Arial" panose="020B0604020202020204" pitchFamily="34" charset="0"/>
              </a:rPr>
              <a:t>Applicants should analyze the cost benefits of purchasing versus leasing equipment, especially high-cost items and those subject to rapid technical advances. Large equipment purchases must be identified and explained. For more information regarding property management standards for equipment, please reference 2 C.F.R. Part 200, including but not limited to 2 C.F.R. §§ 200.310, 200.313, and 200.316.</a:t>
            </a:r>
          </a:p>
          <a:p>
            <a:pPr marL="0" indent="0">
              <a:lnSpc>
                <a:spcPct val="110000"/>
              </a:lnSpc>
              <a:spcBef>
                <a:spcPts val="600"/>
              </a:spcBef>
              <a:buNone/>
            </a:pPr>
            <a:endParaRPr lang="en-US" sz="1600" dirty="0"/>
          </a:p>
        </p:txBody>
      </p:sp>
      <p:pic>
        <p:nvPicPr>
          <p:cNvPr id="6" name="Picture 5">
            <a:extLst>
              <a:ext uri="{FF2B5EF4-FFF2-40B4-BE49-F238E27FC236}">
                <a16:creationId xmlns:a16="http://schemas.microsoft.com/office/drawing/2014/main" id="{85017828-5256-6531-C9B0-CD89BE5EB3CB}"/>
              </a:ext>
            </a:extLst>
          </p:cNvPr>
          <p:cNvPicPr>
            <a:picLocks noChangeAspect="1"/>
          </p:cNvPicPr>
          <p:nvPr/>
        </p:nvPicPr>
        <p:blipFill>
          <a:blip r:embed="rId3"/>
          <a:stretch>
            <a:fillRect/>
          </a:stretch>
        </p:blipFill>
        <p:spPr>
          <a:xfrm>
            <a:off x="9506281" y="683908"/>
            <a:ext cx="2377103" cy="3574331"/>
          </a:xfrm>
          <a:prstGeom prst="rect">
            <a:avLst/>
          </a:prstGeom>
        </p:spPr>
      </p:pic>
      <p:pic>
        <p:nvPicPr>
          <p:cNvPr id="8" name="Picture 7">
            <a:extLst>
              <a:ext uri="{FF2B5EF4-FFF2-40B4-BE49-F238E27FC236}">
                <a16:creationId xmlns:a16="http://schemas.microsoft.com/office/drawing/2014/main" id="{C3BBFAAA-7D72-2628-EEA9-C0440513C03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061082" y="4621618"/>
            <a:ext cx="1396897" cy="1920949"/>
          </a:xfrm>
          <a:prstGeom prst="rect">
            <a:avLst/>
          </a:prstGeom>
        </p:spPr>
      </p:pic>
    </p:spTree>
    <p:extLst>
      <p:ext uri="{BB962C8B-B14F-4D97-AF65-F5344CB8AC3E}">
        <p14:creationId xmlns:p14="http://schemas.microsoft.com/office/powerpoint/2010/main" val="165665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0704-FE6D-434A-87F1-A03CD8E0E9D9}"/>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1C5E530A-82B6-48AE-B4C9-55AC8A7E0238}"/>
              </a:ext>
            </a:extLst>
          </p:cNvPr>
          <p:cNvGraphicFramePr>
            <a:graphicFrameLocks noGrp="1"/>
          </p:cNvGraphicFramePr>
          <p:nvPr>
            <p:ph idx="1"/>
            <p:extLst>
              <p:ext uri="{D42A27DB-BD31-4B8C-83A1-F6EECF244321}">
                <p14:modId xmlns:p14="http://schemas.microsoft.com/office/powerpoint/2010/main" val="1138807666"/>
              </p:ext>
            </p:extLst>
          </p:nvPr>
        </p:nvGraphicFramePr>
        <p:xfrm>
          <a:off x="2" y="278754"/>
          <a:ext cx="12191998" cy="6451762"/>
        </p:xfrm>
        <a:graphic>
          <a:graphicData uri="http://schemas.openxmlformats.org/drawingml/2006/table">
            <a:tbl>
              <a:tblPr/>
              <a:tblGrid>
                <a:gridCol w="1936748">
                  <a:extLst>
                    <a:ext uri="{9D8B030D-6E8A-4147-A177-3AD203B41FA5}">
                      <a16:colId xmlns:a16="http://schemas.microsoft.com/office/drawing/2014/main" val="888050295"/>
                    </a:ext>
                  </a:extLst>
                </a:gridCol>
                <a:gridCol w="3346450">
                  <a:extLst>
                    <a:ext uri="{9D8B030D-6E8A-4147-A177-3AD203B41FA5}">
                      <a16:colId xmlns:a16="http://schemas.microsoft.com/office/drawing/2014/main" val="2894413669"/>
                    </a:ext>
                  </a:extLst>
                </a:gridCol>
                <a:gridCol w="6908800">
                  <a:extLst>
                    <a:ext uri="{9D8B030D-6E8A-4147-A177-3AD203B41FA5}">
                      <a16:colId xmlns:a16="http://schemas.microsoft.com/office/drawing/2014/main" val="953218497"/>
                    </a:ext>
                  </a:extLst>
                </a:gridCol>
              </a:tblGrid>
              <a:tr h="449118">
                <a:tc>
                  <a:txBody>
                    <a:bodyPr/>
                    <a:lstStyle/>
                    <a:p>
                      <a:pPr algn="l" fontAlgn="b"/>
                      <a:r>
                        <a:rPr lang="en-US" sz="1800" b="1" i="0" u="none" strike="noStrike" dirty="0" err="1">
                          <a:solidFill>
                            <a:srgbClr val="000000"/>
                          </a:solidFill>
                          <a:effectLst/>
                          <a:latin typeface="+mn-lt"/>
                        </a:rPr>
                        <a:t>AELCode</a:t>
                      </a:r>
                      <a:endParaRPr lang="en-US" sz="1800" b="1" i="0" u="none" strike="noStrike" dirty="0">
                        <a:solidFill>
                          <a:srgbClr val="000000"/>
                        </a:solidFill>
                        <a:effectLst/>
                        <a:latin typeface="+mn-lt"/>
                      </a:endParaRPr>
                    </a:p>
                  </a:txBody>
                  <a:tcPr marL="7862" marR="7862" marT="7862"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mn-lt"/>
                        </a:rPr>
                        <a:t>Title</a:t>
                      </a:r>
                    </a:p>
                  </a:txBody>
                  <a:tcPr marL="7862" marR="7862" marT="786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dirty="0">
                          <a:solidFill>
                            <a:srgbClr val="000000"/>
                          </a:solidFill>
                          <a:effectLst/>
                          <a:latin typeface="+mn-lt"/>
                        </a:rPr>
                        <a:t>Description</a:t>
                      </a:r>
                    </a:p>
                  </a:txBody>
                  <a:tcPr marL="7862" marR="7862" marT="786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303986837"/>
                  </a:ext>
                </a:extLst>
              </a:tr>
              <a:tr h="989494">
                <a:tc>
                  <a:txBody>
                    <a:bodyPr/>
                    <a:lstStyle/>
                    <a:p>
                      <a:pPr algn="l" fontAlgn="b"/>
                      <a:r>
                        <a:rPr lang="en-US" sz="1600" b="0" i="0" u="none" strike="noStrike" dirty="0">
                          <a:solidFill>
                            <a:srgbClr val="000000"/>
                          </a:solidFill>
                          <a:effectLst/>
                          <a:latin typeface="+mn-lt"/>
                        </a:rPr>
                        <a:t>14CI-00-COOP</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System, Information Technology Contingency Operations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Back-up computer hardware, operating systems, data storage, and application software necessary to provide a working environment for contingency operations. May be a purchased remote service or a dedicated alternate operating site.</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641121777"/>
                  </a:ext>
                </a:extLst>
              </a:tr>
              <a:tr h="568634">
                <a:tc>
                  <a:txBody>
                    <a:bodyPr/>
                    <a:lstStyle/>
                    <a:p>
                      <a:pPr algn="l" fontAlgn="b"/>
                      <a:r>
                        <a:rPr lang="en-US" sz="1600" b="0" i="0" u="none" strike="noStrike" dirty="0">
                          <a:solidFill>
                            <a:srgbClr val="000000"/>
                          </a:solidFill>
                          <a:effectLst/>
                          <a:latin typeface="+mn-lt"/>
                        </a:rPr>
                        <a:t>14EX-00-BCAN</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Receptacles, Trash, Blast-Resistant</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a:solidFill>
                            <a:srgbClr val="000000"/>
                          </a:solidFill>
                          <a:effectLst/>
                          <a:latin typeface="+mn-lt"/>
                        </a:rPr>
                        <a:t>Blast-resistant trash receptacles.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811389981"/>
                  </a:ext>
                </a:extLst>
              </a:tr>
              <a:tr h="921826">
                <a:tc>
                  <a:txBody>
                    <a:bodyPr/>
                    <a:lstStyle/>
                    <a:p>
                      <a:pPr algn="l" fontAlgn="b"/>
                      <a:r>
                        <a:rPr lang="en-US" sz="1600" b="0" i="0" u="none" strike="noStrike">
                          <a:solidFill>
                            <a:srgbClr val="000000"/>
                          </a:solidFill>
                          <a:effectLst/>
                          <a:latin typeface="+mn-lt"/>
                        </a:rPr>
                        <a:t>14EX-00-BSIR</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Systems, Building, Blast/Shock/Impact Resistant</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Systems to mitigate damage from blasts, shocks, or impacts, such as column and surface wraps, wall coverings, breakage/shatter resistant glass, window wraps, and deflection shields.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4154717677"/>
                  </a:ext>
                </a:extLst>
              </a:tr>
              <a:tr h="989494">
                <a:tc>
                  <a:txBody>
                    <a:bodyPr/>
                    <a:lstStyle/>
                    <a:p>
                      <a:pPr algn="l" fontAlgn="b"/>
                      <a:r>
                        <a:rPr lang="en-US" sz="1600" b="0" i="0" u="none" strike="noStrike">
                          <a:solidFill>
                            <a:srgbClr val="000000"/>
                          </a:solidFill>
                          <a:effectLst/>
                          <a:latin typeface="+mn-lt"/>
                        </a:rPr>
                        <a:t>14SW-01-ALRM</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Systems/Sensors, Alarm</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Systems and standalone sensors designed to detect access violations or intrusions using sensors such as door/window switches, motion sensors, acoustic sensors, seismic, and thermal sensors. May also include temperature sensors for critical areas.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158385301"/>
                  </a:ext>
                </a:extLst>
              </a:tr>
              <a:tr h="720739">
                <a:tc>
                  <a:txBody>
                    <a:bodyPr/>
                    <a:lstStyle/>
                    <a:p>
                      <a:pPr algn="l" fontAlgn="b"/>
                      <a:r>
                        <a:rPr lang="en-US" sz="1600" b="0" i="0" u="none" strike="noStrike">
                          <a:solidFill>
                            <a:srgbClr val="000000"/>
                          </a:solidFill>
                          <a:effectLst/>
                          <a:latin typeface="+mn-lt"/>
                        </a:rPr>
                        <a:t>14SW-01-DOOR</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Doors and Gates, Impact Resistant</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Reinforced doors and gates with increased resistance to external impact for increased physical security.</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777113718"/>
                  </a:ext>
                </a:extLst>
              </a:tr>
              <a:tr h="744377">
                <a:tc>
                  <a:txBody>
                    <a:bodyPr/>
                    <a:lstStyle/>
                    <a:p>
                      <a:pPr algn="l" fontAlgn="b"/>
                      <a:r>
                        <a:rPr lang="en-US" sz="1600" b="0" i="0" u="none" strike="noStrike">
                          <a:solidFill>
                            <a:srgbClr val="000000"/>
                          </a:solidFill>
                          <a:effectLst/>
                          <a:latin typeface="+mn-lt"/>
                        </a:rPr>
                        <a:t>14SW-01-EXTM</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System, Fire Extinguisher Monitoring</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System for monitoring the presence and pressure of fixed-location fire extinguishers to ensure that they are usable and are not stolen for possible misuse.</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701080123"/>
                  </a:ext>
                </a:extLst>
              </a:tr>
              <a:tr h="668514">
                <a:tc>
                  <a:txBody>
                    <a:bodyPr/>
                    <a:lstStyle/>
                    <a:p>
                      <a:pPr algn="l" fontAlgn="b"/>
                      <a:r>
                        <a:rPr lang="en-US" sz="1600" b="0" i="0" u="none" strike="noStrike">
                          <a:solidFill>
                            <a:srgbClr val="000000"/>
                          </a:solidFill>
                          <a:effectLst/>
                          <a:latin typeface="+mn-lt"/>
                        </a:rPr>
                        <a:t>14SW-01-LITE</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a:solidFill>
                            <a:srgbClr val="000000"/>
                          </a:solidFill>
                          <a:effectLst/>
                          <a:latin typeface="+mn-lt"/>
                        </a:rPr>
                        <a:t>Lighting, Area, Fixed</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Fixed high-intensity lighting systems for improved visibility in areas such as building perimeters and surveillance zones.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540840549"/>
                  </a:ext>
                </a:extLst>
              </a:tr>
              <a:tr h="399566">
                <a:tc>
                  <a:txBody>
                    <a:bodyPr/>
                    <a:lstStyle/>
                    <a:p>
                      <a:pPr algn="l" fontAlgn="b"/>
                      <a:r>
                        <a:rPr lang="en-US" sz="1600" b="0" i="0" u="none" strike="noStrike">
                          <a:solidFill>
                            <a:srgbClr val="000000"/>
                          </a:solidFill>
                          <a:effectLst/>
                          <a:latin typeface="+mn-lt"/>
                        </a:rPr>
                        <a:t>14SW-01-PACS</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System, Physical Access Control</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Locking devices and entry systems for control of physical access to facilities.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556584980"/>
                  </a:ext>
                </a:extLst>
              </a:tr>
            </a:tbl>
          </a:graphicData>
        </a:graphic>
      </p:graphicFrame>
    </p:spTree>
    <p:extLst>
      <p:ext uri="{BB962C8B-B14F-4D97-AF65-F5344CB8AC3E}">
        <p14:creationId xmlns:p14="http://schemas.microsoft.com/office/powerpoint/2010/main" val="1577246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E509-02AB-4F74-9754-173B1C07DC0A}"/>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F81C430-DBFE-48D0-9622-4D897C9D245D}"/>
              </a:ext>
            </a:extLst>
          </p:cNvPr>
          <p:cNvGraphicFramePr>
            <a:graphicFrameLocks noGrp="1"/>
          </p:cNvGraphicFramePr>
          <p:nvPr>
            <p:ph idx="1"/>
            <p:extLst>
              <p:ext uri="{D42A27DB-BD31-4B8C-83A1-F6EECF244321}">
                <p14:modId xmlns:p14="http://schemas.microsoft.com/office/powerpoint/2010/main" val="3043294872"/>
              </p:ext>
            </p:extLst>
          </p:nvPr>
        </p:nvGraphicFramePr>
        <p:xfrm>
          <a:off x="0" y="0"/>
          <a:ext cx="12191999" cy="6983088"/>
        </p:xfrm>
        <a:graphic>
          <a:graphicData uri="http://schemas.openxmlformats.org/drawingml/2006/table">
            <a:tbl>
              <a:tblPr/>
              <a:tblGrid>
                <a:gridCol w="1536700">
                  <a:extLst>
                    <a:ext uri="{9D8B030D-6E8A-4147-A177-3AD203B41FA5}">
                      <a16:colId xmlns:a16="http://schemas.microsoft.com/office/drawing/2014/main" val="1290983154"/>
                    </a:ext>
                  </a:extLst>
                </a:gridCol>
                <a:gridCol w="2635250">
                  <a:extLst>
                    <a:ext uri="{9D8B030D-6E8A-4147-A177-3AD203B41FA5}">
                      <a16:colId xmlns:a16="http://schemas.microsoft.com/office/drawing/2014/main" val="1575953025"/>
                    </a:ext>
                  </a:extLst>
                </a:gridCol>
                <a:gridCol w="8020049">
                  <a:extLst>
                    <a:ext uri="{9D8B030D-6E8A-4147-A177-3AD203B41FA5}">
                      <a16:colId xmlns:a16="http://schemas.microsoft.com/office/drawing/2014/main" val="3070753604"/>
                    </a:ext>
                  </a:extLst>
                </a:gridCol>
              </a:tblGrid>
              <a:tr h="548544">
                <a:tc>
                  <a:txBody>
                    <a:bodyPr/>
                    <a:lstStyle/>
                    <a:p>
                      <a:pPr algn="l" fontAlgn="b"/>
                      <a:r>
                        <a:rPr lang="en-US" sz="1800" b="1" i="0" u="none" strike="noStrike" dirty="0" err="1">
                          <a:solidFill>
                            <a:srgbClr val="000000"/>
                          </a:solidFill>
                          <a:effectLst/>
                          <a:latin typeface="+mn-lt"/>
                        </a:rPr>
                        <a:t>AELCode</a:t>
                      </a:r>
                      <a:endParaRPr lang="en-US" sz="1800" b="1" i="0" u="none" strike="noStrike" dirty="0">
                        <a:solidFill>
                          <a:srgbClr val="000000"/>
                        </a:solidFill>
                        <a:effectLst/>
                        <a:latin typeface="+mn-lt"/>
                      </a:endParaRPr>
                    </a:p>
                  </a:txBody>
                  <a:tcPr marL="6931" marR="6931" marT="6931"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mn-lt"/>
                        </a:rPr>
                        <a:t>Title</a:t>
                      </a:r>
                    </a:p>
                  </a:txBody>
                  <a:tcPr marL="6931" marR="6931" marT="693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dirty="0">
                          <a:solidFill>
                            <a:srgbClr val="000000"/>
                          </a:solidFill>
                          <a:effectLst/>
                          <a:latin typeface="+mn-lt"/>
                        </a:rPr>
                        <a:t>Description</a:t>
                      </a:r>
                    </a:p>
                  </a:txBody>
                  <a:tcPr marL="6931" marR="6931" marT="693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4236540742"/>
                  </a:ext>
                </a:extLst>
              </a:tr>
              <a:tr h="658574">
                <a:tc>
                  <a:txBody>
                    <a:bodyPr/>
                    <a:lstStyle/>
                    <a:p>
                      <a:pPr algn="l" fontAlgn="b"/>
                      <a:r>
                        <a:rPr lang="en-US" sz="1600" b="0" i="0" u="none" strike="noStrike" dirty="0">
                          <a:solidFill>
                            <a:srgbClr val="000000"/>
                          </a:solidFill>
                          <a:effectLst/>
                          <a:latin typeface="+mn-lt"/>
                        </a:rPr>
                        <a:t>14SW-01-SIDP</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Systems, Personnel Identification</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Systems for positive identification of personnel as a prerequisite for entering restricted areas or accessing information systems.</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18176796"/>
                  </a:ext>
                </a:extLst>
              </a:tr>
              <a:tr h="658574">
                <a:tc>
                  <a:txBody>
                    <a:bodyPr/>
                    <a:lstStyle/>
                    <a:p>
                      <a:pPr algn="l" fontAlgn="b"/>
                      <a:r>
                        <a:rPr lang="en-US" sz="1600" b="0" i="0" u="none" strike="noStrike">
                          <a:solidFill>
                            <a:srgbClr val="000000"/>
                          </a:solidFill>
                          <a:effectLst/>
                          <a:latin typeface="+mn-lt"/>
                        </a:rPr>
                        <a:t>14SW-01-SIDV</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Systems, Vehicle Identification</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a:solidFill>
                            <a:srgbClr val="000000"/>
                          </a:solidFill>
                          <a:effectLst/>
                          <a:latin typeface="+mn-lt"/>
                        </a:rPr>
                        <a:t>Systems for identification of vehicles, ranging from decals to radio frequency identification (RFID) or other transponder devices.</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99917147"/>
                  </a:ext>
                </a:extLst>
              </a:tr>
              <a:tr h="861295">
                <a:tc>
                  <a:txBody>
                    <a:bodyPr/>
                    <a:lstStyle/>
                    <a:p>
                      <a:pPr algn="l" fontAlgn="b"/>
                      <a:r>
                        <a:rPr lang="en-US" sz="1600" b="0" i="0" u="none" strike="noStrike">
                          <a:solidFill>
                            <a:srgbClr val="000000"/>
                          </a:solidFill>
                          <a:effectLst/>
                          <a:latin typeface="+mn-lt"/>
                        </a:rPr>
                        <a:t>14SW-01-SNSR</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Sensors/Alarms, System &amp; Infrastructure Monitoring, Standalone</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Standalone sensors/alarms for use on critical systems or infrastructure items (security systems, power supplies, etc.) to provide warning when these systems fail or are near failure.</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036289405"/>
                  </a:ext>
                </a:extLst>
              </a:tr>
              <a:tr h="560318">
                <a:tc>
                  <a:txBody>
                    <a:bodyPr/>
                    <a:lstStyle/>
                    <a:p>
                      <a:pPr algn="l" fontAlgn="b"/>
                      <a:r>
                        <a:rPr lang="en-US" sz="1600" b="0" i="0" u="none" strike="noStrike">
                          <a:solidFill>
                            <a:srgbClr val="000000"/>
                          </a:solidFill>
                          <a:effectLst/>
                          <a:latin typeface="+mn-lt"/>
                        </a:rPr>
                        <a:t>14SW-01-VIDA</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Systems, Video Assessment, Security</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a:solidFill>
                            <a:srgbClr val="000000"/>
                          </a:solidFill>
                          <a:effectLst/>
                          <a:latin typeface="+mn-lt"/>
                        </a:rPr>
                        <a:t>Camera-based security systems utilizing standard, low light, or infrared technology.</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4188606456"/>
                  </a:ext>
                </a:extLst>
              </a:tr>
              <a:tr h="658574">
                <a:tc>
                  <a:txBody>
                    <a:bodyPr/>
                    <a:lstStyle/>
                    <a:p>
                      <a:pPr algn="l" fontAlgn="b"/>
                      <a:r>
                        <a:rPr lang="en-US" sz="1600" b="0" i="0" u="none" strike="noStrike">
                          <a:solidFill>
                            <a:srgbClr val="000000"/>
                          </a:solidFill>
                          <a:effectLst/>
                          <a:latin typeface="+mn-lt"/>
                        </a:rPr>
                        <a:t>14SW-01-WALL</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Barriers: Fences; Jersey Walls</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Obstacles designed to channel or halt pedestrian or vehicle-borne traffic in order to protect a physical asset or facility.</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0013602"/>
                  </a:ext>
                </a:extLst>
              </a:tr>
              <a:tr h="495329">
                <a:tc>
                  <a:txBody>
                    <a:bodyPr/>
                    <a:lstStyle/>
                    <a:p>
                      <a:pPr algn="l" fontAlgn="b"/>
                      <a:r>
                        <a:rPr lang="en-US" sz="1600" b="0" i="0" u="none" strike="noStrike">
                          <a:solidFill>
                            <a:srgbClr val="000000"/>
                          </a:solidFill>
                          <a:effectLst/>
                          <a:latin typeface="+mn-lt"/>
                        </a:rPr>
                        <a:t>14SW-02-HSCN</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Equipment, Hull Scanning</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Devices or systems used to scan ship hulls for attached devices.</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443564764"/>
                  </a:ext>
                </a:extLst>
              </a:tr>
              <a:tr h="529581">
                <a:tc>
                  <a:txBody>
                    <a:bodyPr/>
                    <a:lstStyle/>
                    <a:p>
                      <a:pPr algn="l" fontAlgn="b"/>
                      <a:r>
                        <a:rPr lang="en-US" sz="1600" b="0" i="0" u="none" strike="noStrike">
                          <a:solidFill>
                            <a:srgbClr val="000000"/>
                          </a:solidFill>
                          <a:effectLst/>
                          <a:latin typeface="+mn-lt"/>
                        </a:rPr>
                        <a:t>14SW-02-RADR</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a:solidFill>
                            <a:srgbClr val="000000"/>
                          </a:solidFill>
                          <a:effectLst/>
                          <a:latin typeface="+mn-lt"/>
                        </a:rPr>
                        <a:t>Systems, Radar</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a:solidFill>
                            <a:srgbClr val="000000"/>
                          </a:solidFill>
                          <a:effectLst/>
                          <a:latin typeface="+mn-lt"/>
                        </a:rPr>
                        <a:t>Scanning systems for detection of objects such as vessels, personnel, and other objects.</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7177420"/>
                  </a:ext>
                </a:extLst>
              </a:tr>
              <a:tr h="2012299">
                <a:tc>
                  <a:txBody>
                    <a:bodyPr/>
                    <a:lstStyle/>
                    <a:p>
                      <a:pPr algn="l" fontAlgn="b"/>
                      <a:r>
                        <a:rPr lang="en-US" sz="1600" b="0" i="0" u="none" strike="noStrike" dirty="0">
                          <a:solidFill>
                            <a:srgbClr val="000000"/>
                          </a:solidFill>
                          <a:effectLst/>
                          <a:latin typeface="+mn-lt"/>
                        </a:rPr>
                        <a:t>14SW-02-SONR</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Systems, Sonar</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Includes several different types of underwater sound wave imaging: Imaging Sonar: A high-frequency sonar that produces video-like imagery using a narrow field of view. The sonar system can be pole-mounted over the side of a craft or hand-carried by a diver. Scanning Sonar: Consists of smaller sonar systems that can be mounted on tripods and lowered to the bottom of the waterway. Scanning sonar produces a panoramic view of the surrounding area and can cover up to 360 degrees. Side Scan Sonar: Placed inside of a shell and towed behind a vessel. Side scan sonar produces strip-like images from both sides of the device. 3-Dimensional Sonar: Produces 3-dimensional imagery of objects using an array receiver.</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4114661710"/>
                  </a:ext>
                </a:extLst>
              </a:tr>
            </a:tbl>
          </a:graphicData>
        </a:graphic>
      </p:graphicFrame>
    </p:spTree>
    <p:extLst>
      <p:ext uri="{BB962C8B-B14F-4D97-AF65-F5344CB8AC3E}">
        <p14:creationId xmlns:p14="http://schemas.microsoft.com/office/powerpoint/2010/main" val="3679850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A16A-F09C-4D62-813B-7E42A0776FA0}"/>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A3D05BB2-E441-4C78-8B69-E45A732DEEC4}"/>
              </a:ext>
            </a:extLst>
          </p:cNvPr>
          <p:cNvGraphicFramePr>
            <a:graphicFrameLocks noGrp="1"/>
          </p:cNvGraphicFramePr>
          <p:nvPr>
            <p:ph idx="1"/>
            <p:extLst>
              <p:ext uri="{D42A27DB-BD31-4B8C-83A1-F6EECF244321}">
                <p14:modId xmlns:p14="http://schemas.microsoft.com/office/powerpoint/2010/main" val="2488949264"/>
              </p:ext>
            </p:extLst>
          </p:nvPr>
        </p:nvGraphicFramePr>
        <p:xfrm>
          <a:off x="0" y="0"/>
          <a:ext cx="12191999" cy="6776484"/>
        </p:xfrm>
        <a:graphic>
          <a:graphicData uri="http://schemas.openxmlformats.org/drawingml/2006/table">
            <a:tbl>
              <a:tblPr/>
              <a:tblGrid>
                <a:gridCol w="1906772">
                  <a:extLst>
                    <a:ext uri="{9D8B030D-6E8A-4147-A177-3AD203B41FA5}">
                      <a16:colId xmlns:a16="http://schemas.microsoft.com/office/drawing/2014/main" val="1248594398"/>
                    </a:ext>
                  </a:extLst>
                </a:gridCol>
                <a:gridCol w="3083442">
                  <a:extLst>
                    <a:ext uri="{9D8B030D-6E8A-4147-A177-3AD203B41FA5}">
                      <a16:colId xmlns:a16="http://schemas.microsoft.com/office/drawing/2014/main" val="1622448121"/>
                    </a:ext>
                  </a:extLst>
                </a:gridCol>
                <a:gridCol w="7201785">
                  <a:extLst>
                    <a:ext uri="{9D8B030D-6E8A-4147-A177-3AD203B41FA5}">
                      <a16:colId xmlns:a16="http://schemas.microsoft.com/office/drawing/2014/main" val="4033765011"/>
                    </a:ext>
                  </a:extLst>
                </a:gridCol>
              </a:tblGrid>
              <a:tr h="758004">
                <a:tc>
                  <a:txBody>
                    <a:bodyPr/>
                    <a:lstStyle/>
                    <a:p>
                      <a:pPr algn="l" fontAlgn="b"/>
                      <a:r>
                        <a:rPr lang="en-US" sz="1800" b="1" i="0" u="none" strike="noStrike" dirty="0" err="1">
                          <a:solidFill>
                            <a:srgbClr val="000000"/>
                          </a:solidFill>
                          <a:effectLst/>
                          <a:latin typeface="+mn-lt"/>
                        </a:rPr>
                        <a:t>AELCode</a:t>
                      </a:r>
                      <a:endParaRPr lang="en-US" sz="1800" b="1" i="0" u="none" strike="noStrike" dirty="0">
                        <a:solidFill>
                          <a:srgbClr val="000000"/>
                        </a:solidFill>
                        <a:effectLst/>
                        <a:latin typeface="+mn-lt"/>
                      </a:endParaRPr>
                    </a:p>
                  </a:txBody>
                  <a:tcPr marL="8006" marR="8006" marT="8006"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mn-lt"/>
                        </a:rPr>
                        <a:t>Title</a:t>
                      </a:r>
                    </a:p>
                  </a:txBody>
                  <a:tcPr marL="8006" marR="8006" marT="800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dirty="0">
                          <a:solidFill>
                            <a:srgbClr val="000000"/>
                          </a:solidFill>
                          <a:effectLst/>
                          <a:latin typeface="+mn-lt"/>
                        </a:rPr>
                        <a:t>Description</a:t>
                      </a:r>
                    </a:p>
                  </a:txBody>
                  <a:tcPr marL="8006" marR="8006" marT="800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545474895"/>
                  </a:ext>
                </a:extLst>
              </a:tr>
              <a:tr h="766065">
                <a:tc>
                  <a:txBody>
                    <a:bodyPr/>
                    <a:lstStyle/>
                    <a:p>
                      <a:pPr algn="l" fontAlgn="b"/>
                      <a:r>
                        <a:rPr lang="en-US" sz="1800" b="0" i="0" u="none" strike="noStrike" dirty="0">
                          <a:solidFill>
                            <a:srgbClr val="000000"/>
                          </a:solidFill>
                          <a:effectLst/>
                          <a:latin typeface="+mn-lt"/>
                        </a:rPr>
                        <a:t>14SW-02-VBAR</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Barriers, Vessel</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a:solidFill>
                            <a:srgbClr val="000000"/>
                          </a:solidFill>
                          <a:effectLst/>
                          <a:latin typeface="+mn-lt"/>
                        </a:rPr>
                        <a:t>Deployable, modular systems for restricting the movement of vessels.</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393743272"/>
                  </a:ext>
                </a:extLst>
              </a:tr>
              <a:tr h="1031708">
                <a:tc>
                  <a:txBody>
                    <a:bodyPr/>
                    <a:lstStyle/>
                    <a:p>
                      <a:pPr algn="l" fontAlgn="b"/>
                      <a:r>
                        <a:rPr lang="en-US" sz="1800" b="0" i="0" u="none" strike="noStrike">
                          <a:solidFill>
                            <a:srgbClr val="000000"/>
                          </a:solidFill>
                          <a:effectLst/>
                          <a:latin typeface="+mn-lt"/>
                        </a:rPr>
                        <a:t>15IN-00-PLSN</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System, Pulsed Neutron Activation, Non-Invasive</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Screening system utilizing pulsed neutrons. Non-destructive detection of CWAs in sealed containers.</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810143754"/>
                  </a:ext>
                </a:extLst>
              </a:tr>
              <a:tr h="1070637">
                <a:tc>
                  <a:txBody>
                    <a:bodyPr/>
                    <a:lstStyle/>
                    <a:p>
                      <a:pPr algn="l" fontAlgn="b"/>
                      <a:r>
                        <a:rPr lang="en-US" sz="1800" b="0" i="0" u="none" strike="noStrike">
                          <a:solidFill>
                            <a:srgbClr val="000000"/>
                          </a:solidFill>
                          <a:effectLst/>
                          <a:latin typeface="+mn-lt"/>
                        </a:rPr>
                        <a:t>15IN-00-RADR</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Radar, Ground/Wall Penetrating</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Radar systems designed to penetrate walls or ground to allow detection of hidden objects.</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919023880"/>
                  </a:ext>
                </a:extLst>
              </a:tr>
              <a:tr h="920657">
                <a:tc>
                  <a:txBody>
                    <a:bodyPr/>
                    <a:lstStyle/>
                    <a:p>
                      <a:pPr algn="l" fontAlgn="b"/>
                      <a:r>
                        <a:rPr lang="en-US" sz="1800" b="0" i="0" u="none" strike="noStrike" dirty="0">
                          <a:solidFill>
                            <a:srgbClr val="000000"/>
                          </a:solidFill>
                          <a:effectLst/>
                          <a:latin typeface="+mn-lt"/>
                        </a:rPr>
                        <a:t>15IN-00-XRAY</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a:solidFill>
                            <a:srgbClr val="000000"/>
                          </a:solidFill>
                          <a:effectLst/>
                          <a:latin typeface="+mn-lt"/>
                        </a:rPr>
                        <a:t>System, Mobile Search &amp; Inspection; X-Ray</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Portable X-Ray systems for use in search and screening operations.</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391397597"/>
                  </a:ext>
                </a:extLst>
              </a:tr>
              <a:tr h="1158776">
                <a:tc>
                  <a:txBody>
                    <a:bodyPr/>
                    <a:lstStyle/>
                    <a:p>
                      <a:pPr algn="l" fontAlgn="b"/>
                      <a:r>
                        <a:rPr lang="en-US" sz="1800" b="0" i="0" u="none" strike="noStrike">
                          <a:solidFill>
                            <a:srgbClr val="000000"/>
                          </a:solidFill>
                          <a:effectLst/>
                          <a:latin typeface="+mn-lt"/>
                        </a:rPr>
                        <a:t>15SC-00-PMON</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a:solidFill>
                            <a:srgbClr val="000000"/>
                          </a:solidFill>
                          <a:effectLst/>
                          <a:latin typeface="+mn-lt"/>
                        </a:rPr>
                        <a:t>Monitors, Portal</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Systems to scan vehicles/cargo for radioactive content. Various sizes for vehicles, packages (large and small) and pedestrians. Does not identify radionuclide. Note: For explosive detection portal, see Item 07ED-03-PORT. </a:t>
                      </a:r>
                      <a:r>
                        <a:rPr lang="en-US" sz="1800" b="0" i="0" u="none" strike="noStrike" dirty="0" err="1">
                          <a:solidFill>
                            <a:srgbClr val="000000"/>
                          </a:solidFill>
                          <a:effectLst/>
                          <a:latin typeface="+mn-lt"/>
                        </a:rPr>
                        <a:t>DIQCode</a:t>
                      </a:r>
                      <a:r>
                        <a:rPr lang="en-US" sz="1800" b="0" i="0" u="none" strike="noStrike" dirty="0">
                          <a:solidFill>
                            <a:srgbClr val="000000"/>
                          </a:solidFill>
                          <a:effectLst/>
                          <a:latin typeface="+mn-lt"/>
                        </a:rPr>
                        <a:t>: [D,Q]</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958263332"/>
                  </a:ext>
                </a:extLst>
              </a:tr>
              <a:tr h="1070637">
                <a:tc>
                  <a:txBody>
                    <a:bodyPr/>
                    <a:lstStyle/>
                    <a:p>
                      <a:pPr algn="l" fontAlgn="b"/>
                      <a:r>
                        <a:rPr lang="en-US" sz="1800" b="0" i="0" u="none" strike="noStrike" dirty="0">
                          <a:solidFill>
                            <a:srgbClr val="000000"/>
                          </a:solidFill>
                          <a:effectLst/>
                          <a:latin typeface="+mn-lt"/>
                        </a:rPr>
                        <a:t>15SC-00-PPSS</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tc>
                  <a:txBody>
                    <a:bodyPr/>
                    <a:lstStyle/>
                    <a:p>
                      <a:pPr algn="l" fontAlgn="b"/>
                      <a:r>
                        <a:rPr lang="en-US" sz="1800" b="0" i="0" u="none" strike="noStrike">
                          <a:solidFill>
                            <a:srgbClr val="000000"/>
                          </a:solidFill>
                          <a:effectLst/>
                          <a:latin typeface="+mn-lt"/>
                        </a:rPr>
                        <a:t>Systems, Personnel/Package Screening</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tc>
                  <a:txBody>
                    <a:bodyPr/>
                    <a:lstStyle/>
                    <a:p>
                      <a:pPr algn="l" fontAlgn="b"/>
                      <a:r>
                        <a:rPr lang="en-US" sz="1800" b="0" i="0" u="none" strike="noStrike" dirty="0">
                          <a:solidFill>
                            <a:srgbClr val="000000"/>
                          </a:solidFill>
                          <a:effectLst/>
                          <a:latin typeface="+mn-lt"/>
                        </a:rPr>
                        <a:t>Hand-held or fixed systems such as walk-through magnetometers and conveyor-belt x-ray systems used to screen personnel and packages for hazardous materials/devices.</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03691296"/>
                  </a:ext>
                </a:extLst>
              </a:tr>
            </a:tbl>
          </a:graphicData>
        </a:graphic>
      </p:graphicFrame>
    </p:spTree>
    <p:extLst>
      <p:ext uri="{BB962C8B-B14F-4D97-AF65-F5344CB8AC3E}">
        <p14:creationId xmlns:p14="http://schemas.microsoft.com/office/powerpoint/2010/main" val="2876520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41F8-A677-73E8-49D2-D2EA9043A2A8}"/>
              </a:ext>
            </a:extLst>
          </p:cNvPr>
          <p:cNvSpPr>
            <a:spLocks noGrp="1"/>
          </p:cNvSpPr>
          <p:nvPr>
            <p:ph type="title"/>
          </p:nvPr>
        </p:nvSpPr>
        <p:spPr>
          <a:xfrm>
            <a:off x="253237" y="639783"/>
            <a:ext cx="11327033" cy="448281"/>
          </a:xfrm>
        </p:spPr>
        <p:txBody>
          <a:bodyPr>
            <a:normAutofit fontScale="90000"/>
          </a:bodyPr>
          <a:lstStyle/>
          <a:p>
            <a:r>
              <a:rPr lang="en-US" dirty="0"/>
              <a:t>Allowable Direct Costs- Construction and Renovation</a:t>
            </a:r>
          </a:p>
        </p:txBody>
      </p:sp>
      <p:sp>
        <p:nvSpPr>
          <p:cNvPr id="3" name="Content Placeholder 2">
            <a:extLst>
              <a:ext uri="{FF2B5EF4-FFF2-40B4-BE49-F238E27FC236}">
                <a16:creationId xmlns:a16="http://schemas.microsoft.com/office/drawing/2014/main" id="{7E588CF0-4FEC-3C84-7FCE-1C8200D3C468}"/>
              </a:ext>
            </a:extLst>
          </p:cNvPr>
          <p:cNvSpPr>
            <a:spLocks noGrp="1"/>
          </p:cNvSpPr>
          <p:nvPr>
            <p:ph idx="1"/>
          </p:nvPr>
        </p:nvSpPr>
        <p:spPr>
          <a:xfrm>
            <a:off x="253238" y="1297172"/>
            <a:ext cx="11166130" cy="5316279"/>
          </a:xfrm>
        </p:spPr>
        <p:txBody>
          <a:bodyPr>
            <a:normAutofit fontScale="62500" lnSpcReduction="20000"/>
          </a:bodyPr>
          <a:lstStyle/>
          <a:p>
            <a:pPr marL="0" indent="0">
              <a:buNone/>
            </a:pPr>
            <a:r>
              <a:rPr lang="en-US" sz="2900" dirty="0">
                <a:cs typeface="Arial" panose="020B0604020202020204" pitchFamily="34" charset="0"/>
              </a:rPr>
              <a:t>NSGP funding may not be used for construction and renovation projects </a:t>
            </a:r>
            <a:r>
              <a:rPr lang="en-US" sz="2900" i="1" dirty="0">
                <a:solidFill>
                  <a:srgbClr val="C00000"/>
                </a:solidFill>
                <a:cs typeface="Arial" panose="020B0604020202020204" pitchFamily="34" charset="0"/>
              </a:rPr>
              <a:t>without prior written approval </a:t>
            </a:r>
            <a:r>
              <a:rPr lang="en-US" sz="2900" dirty="0">
                <a:cs typeface="Arial" panose="020B0604020202020204" pitchFamily="34" charset="0"/>
              </a:rPr>
              <a:t>from DHS/FEMA. </a:t>
            </a:r>
          </a:p>
          <a:p>
            <a:pPr marL="0" indent="0">
              <a:buNone/>
            </a:pPr>
            <a:r>
              <a:rPr lang="en-US" sz="2900" dirty="0">
                <a:cs typeface="Arial" panose="020B0604020202020204" pitchFamily="34" charset="0"/>
              </a:rPr>
              <a:t>All recipients of NSGP funds must request and receive prior approval from DHS/FEMA before any NSGP funds are used for any construction or renovation. </a:t>
            </a:r>
          </a:p>
          <a:p>
            <a:pPr marL="0" indent="0">
              <a:buNone/>
            </a:pPr>
            <a:r>
              <a:rPr lang="en-US" sz="2900" dirty="0">
                <a:cs typeface="Arial" panose="020B0604020202020204" pitchFamily="34" charset="0"/>
              </a:rPr>
              <a:t>Additionally, recipients are required to submit a SF-424C Budget and budget detail citing the project costs. </a:t>
            </a:r>
          </a:p>
          <a:p>
            <a:pPr marL="0" indent="0">
              <a:buNone/>
            </a:pPr>
            <a:r>
              <a:rPr lang="en-US" sz="2900" dirty="0">
                <a:cs typeface="Arial" panose="020B0604020202020204" pitchFamily="34" charset="0"/>
              </a:rPr>
              <a:t>The total cost of any construction or renovation paid for using NSGP funds may not exceed the greater amount            of $100,000 or 15% of the NSGP award. </a:t>
            </a:r>
          </a:p>
          <a:p>
            <a:pPr marL="0" indent="0">
              <a:buNone/>
            </a:pPr>
            <a:r>
              <a:rPr lang="en-US" sz="2900" dirty="0">
                <a:cs typeface="Arial" panose="020B0604020202020204" pitchFamily="34" charset="0"/>
              </a:rPr>
              <a:t>Recipients and subrecipients are also encouraged to have completed as many steps as possible for a successful EHP review in support of their proposal for funding (e.g., coordination with their State Historic Preservation Office to identify potential historic preservation issues and to discuss the potential for project effects, compliance with all State and EHP laws and requirements). </a:t>
            </a:r>
          </a:p>
          <a:p>
            <a:pPr marL="0" indent="0">
              <a:buNone/>
            </a:pPr>
            <a:r>
              <a:rPr lang="en-US" sz="2900" dirty="0">
                <a:cs typeface="Arial" panose="020B0604020202020204" pitchFamily="34" charset="0"/>
              </a:rPr>
              <a:t>Projects for which the recipient believes an Environmental Assessment (EA) may be needed, as defined in DHS </a:t>
            </a:r>
            <a:r>
              <a:rPr lang="en-US" sz="2900" dirty="0">
                <a:cs typeface="Calibri" panose="020F0502020204030204" pitchFamily="34" charset="0"/>
              </a:rPr>
              <a:t>Instruction</a:t>
            </a:r>
            <a:r>
              <a:rPr lang="en-US" sz="2900" dirty="0">
                <a:cs typeface="Arial" panose="020B0604020202020204" pitchFamily="34" charset="0"/>
              </a:rPr>
              <a:t> Manual 023-01-001-01, Revision 01, FEMA Directive 108-1, and FEMA Instruction 108-1-1, must also be identified to the FEMA HQ Program Analyst within six months of the award and completed EHP review materials must be submitted no later than 12 months before the end of the period of performance. EHP review packets should be sent to  </a:t>
            </a:r>
            <a:r>
              <a:rPr lang="en-US" sz="2900" dirty="0">
                <a:solidFill>
                  <a:srgbClr val="7030A0"/>
                </a:solidFill>
                <a:cs typeface="Arial" panose="020B0604020202020204" pitchFamily="34" charset="0"/>
                <a:hlinkClick r:id="rId2">
                  <a:extLst>
                    <a:ext uri="{A12FA001-AC4F-418D-AE19-62706E023703}">
                      <ahyp:hlinkClr xmlns:ahyp="http://schemas.microsoft.com/office/drawing/2018/hyperlinkcolor" val="tx"/>
                    </a:ext>
                  </a:extLst>
                </a:hlinkClick>
              </a:rPr>
              <a:t>edna.murphy@ks.gov</a:t>
            </a:r>
            <a:r>
              <a:rPr lang="en-US" sz="2900" dirty="0">
                <a:solidFill>
                  <a:srgbClr val="7030A0"/>
                </a:solidFill>
                <a:cs typeface="Arial" panose="020B0604020202020204" pitchFamily="34" charset="0"/>
              </a:rPr>
              <a:t> </a:t>
            </a:r>
            <a:r>
              <a:rPr lang="en-US" sz="2900" dirty="0">
                <a:cs typeface="Arial" panose="020B0604020202020204" pitchFamily="34" charset="0"/>
              </a:rPr>
              <a:t>and carbon copy </a:t>
            </a:r>
            <a:r>
              <a:rPr lang="en-US" sz="2900" dirty="0">
                <a:solidFill>
                  <a:srgbClr val="7030A0"/>
                </a:solidFill>
                <a:cs typeface="Arial" panose="020B0604020202020204" pitchFamily="34" charset="0"/>
                <a:hlinkClick r:id="rId3">
                  <a:extLst>
                    <a:ext uri="{A12FA001-AC4F-418D-AE19-62706E023703}">
                      <ahyp:hlinkClr xmlns:ahyp="http://schemas.microsoft.com/office/drawing/2018/hyperlinkcolor" val="tx"/>
                    </a:ext>
                  </a:extLst>
                </a:hlinkClick>
              </a:rPr>
              <a:t>NSGP.KHP@KS.GOV</a:t>
            </a:r>
            <a:r>
              <a:rPr lang="en-US" sz="2900" dirty="0">
                <a:solidFill>
                  <a:srgbClr val="7030A0"/>
                </a:solidFill>
                <a:cs typeface="Arial" panose="020B0604020202020204" pitchFamily="34" charset="0"/>
              </a:rPr>
              <a:t>  </a:t>
            </a:r>
            <a:r>
              <a:rPr lang="en-US" sz="2900" dirty="0">
                <a:cs typeface="Arial" panose="020B0604020202020204" pitchFamily="34" charset="0"/>
              </a:rPr>
              <a:t>, so your EHP can be submitted to FEMA on your behalf.  </a:t>
            </a:r>
          </a:p>
          <a:p>
            <a:pPr marL="0" indent="0">
              <a:buNone/>
            </a:pPr>
            <a:r>
              <a:rPr lang="en-US" sz="2900" dirty="0">
                <a:solidFill>
                  <a:srgbClr val="C00000"/>
                </a:solidFill>
                <a:cs typeface="Arial" panose="020B0604020202020204" pitchFamily="34" charset="0"/>
              </a:rPr>
              <a:t>Note: Compliance requirements</a:t>
            </a:r>
          </a:p>
          <a:p>
            <a:pPr marL="0" indent="0">
              <a:buNone/>
            </a:pPr>
            <a:endParaRPr lang="en-US" dirty="0"/>
          </a:p>
        </p:txBody>
      </p:sp>
      <p:pic>
        <p:nvPicPr>
          <p:cNvPr id="3074" name="Picture 2">
            <a:extLst>
              <a:ext uri="{FF2B5EF4-FFF2-40B4-BE49-F238E27FC236}">
                <a16:creationId xmlns:a16="http://schemas.microsoft.com/office/drawing/2014/main" id="{283DEAB1-5478-E21B-EFD3-5722E03FCF0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611293" y="2271846"/>
            <a:ext cx="1131923" cy="98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5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F927A-1ADC-0F3B-12E8-4E9F856CF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209DC-B678-1405-51B9-D99EDBFB4333}"/>
              </a:ext>
            </a:extLst>
          </p:cNvPr>
          <p:cNvSpPr>
            <a:spLocks noGrp="1"/>
          </p:cNvSpPr>
          <p:nvPr>
            <p:ph type="title"/>
          </p:nvPr>
        </p:nvSpPr>
        <p:spPr>
          <a:xfrm>
            <a:off x="131928" y="216703"/>
            <a:ext cx="11928143" cy="916062"/>
          </a:xfrm>
        </p:spPr>
        <p:txBody>
          <a:bodyPr>
            <a:normAutofit/>
          </a:bodyPr>
          <a:lstStyle/>
          <a:p>
            <a:r>
              <a:rPr lang="en-US" sz="3200" b="1" dirty="0">
                <a:solidFill>
                  <a:schemeClr val="accent1"/>
                </a:solidFill>
              </a:rPr>
              <a:t>Allowable Direct Costs- Maintenance and Sustainment</a:t>
            </a:r>
          </a:p>
        </p:txBody>
      </p:sp>
      <p:sp>
        <p:nvSpPr>
          <p:cNvPr id="3" name="Content Placeholder 2">
            <a:extLst>
              <a:ext uri="{FF2B5EF4-FFF2-40B4-BE49-F238E27FC236}">
                <a16:creationId xmlns:a16="http://schemas.microsoft.com/office/drawing/2014/main" id="{8F5A2D29-C916-F1FF-8EDF-1DD74C850B54}"/>
              </a:ext>
            </a:extLst>
          </p:cNvPr>
          <p:cNvSpPr>
            <a:spLocks noGrp="1"/>
          </p:cNvSpPr>
          <p:nvPr>
            <p:ph idx="1"/>
          </p:nvPr>
        </p:nvSpPr>
        <p:spPr>
          <a:xfrm>
            <a:off x="302524" y="893928"/>
            <a:ext cx="11889476" cy="5964072"/>
          </a:xfrm>
        </p:spPr>
        <p:txBody>
          <a:bodyPr>
            <a:noAutofit/>
          </a:bodyPr>
          <a:lstStyle/>
          <a:p>
            <a:pPr marL="0" indent="0">
              <a:lnSpc>
                <a:spcPct val="105000"/>
              </a:lnSpc>
              <a:buNone/>
            </a:pPr>
            <a:r>
              <a:rPr lang="en-US" sz="2000" dirty="0"/>
              <a:t>The use of DHS/FEMA preparedness grant funds are allowable for;</a:t>
            </a:r>
          </a:p>
          <a:p>
            <a:pPr>
              <a:lnSpc>
                <a:spcPct val="105000"/>
              </a:lnSpc>
              <a:spcBef>
                <a:spcPts val="0"/>
              </a:spcBef>
            </a:pPr>
            <a:r>
              <a:rPr lang="en-US" sz="2000" dirty="0"/>
              <a:t>maintenance contracts, </a:t>
            </a:r>
          </a:p>
          <a:p>
            <a:pPr>
              <a:lnSpc>
                <a:spcPct val="105000"/>
              </a:lnSpc>
              <a:spcBef>
                <a:spcPts val="0"/>
              </a:spcBef>
            </a:pPr>
            <a:r>
              <a:rPr lang="en-US" sz="2000" dirty="0"/>
              <a:t>warranties, </a:t>
            </a:r>
          </a:p>
          <a:p>
            <a:pPr>
              <a:lnSpc>
                <a:spcPct val="105000"/>
              </a:lnSpc>
              <a:spcBef>
                <a:spcPts val="0"/>
              </a:spcBef>
            </a:pPr>
            <a:r>
              <a:rPr lang="en-US" sz="2000" dirty="0"/>
              <a:t>repair or replacement costs, </a:t>
            </a:r>
          </a:p>
          <a:p>
            <a:pPr>
              <a:lnSpc>
                <a:spcPct val="105000"/>
              </a:lnSpc>
              <a:spcBef>
                <a:spcPts val="0"/>
              </a:spcBef>
            </a:pPr>
            <a:r>
              <a:rPr lang="en-US" sz="2000" dirty="0"/>
              <a:t>upgrades, and </a:t>
            </a:r>
          </a:p>
          <a:p>
            <a:pPr marL="0" indent="0">
              <a:lnSpc>
                <a:spcPct val="105000"/>
              </a:lnSpc>
              <a:buNone/>
            </a:pPr>
            <a:r>
              <a:rPr lang="en-US" sz="2000" dirty="0"/>
              <a:t>Maintenance Contracts and Warranty Coverage Funded by Preparedness Grants, located at </a:t>
            </a:r>
            <a:r>
              <a:rPr lang="en-US" sz="2000" dirty="0">
                <a:hlinkClick r:id="rId3"/>
              </a:rPr>
              <a:t>http://www.fema.gov/media-library/assets/documents/32474</a:t>
            </a:r>
            <a:r>
              <a:rPr lang="en-US" sz="2000" dirty="0"/>
              <a:t>, under all active and future grant awards, unless otherwise noted. </a:t>
            </a:r>
          </a:p>
          <a:p>
            <a:pPr marL="0" indent="0">
              <a:lnSpc>
                <a:spcPct val="105000"/>
              </a:lnSpc>
              <a:buNone/>
            </a:pPr>
            <a:r>
              <a:rPr lang="en-US" sz="2000" dirty="0"/>
              <a:t>Grant funds are intended to support the National Preparedness Goal and fund projects that build and sustain the core capabilities necessary to prevent, protect against, mitigate the effects of, respond to, and recover from those threats that pose the greatest risk to the security of the Nation. </a:t>
            </a:r>
          </a:p>
          <a:p>
            <a:pPr marL="0" indent="0">
              <a:lnSpc>
                <a:spcPct val="105000"/>
              </a:lnSpc>
              <a:buNone/>
            </a:pPr>
            <a:r>
              <a:rPr lang="en-US" sz="2000" dirty="0"/>
              <a:t>Eligible maintenance and sustainment costs must be;</a:t>
            </a:r>
          </a:p>
          <a:p>
            <a:pPr marL="342900" indent="-342900">
              <a:lnSpc>
                <a:spcPct val="105000"/>
              </a:lnSpc>
              <a:spcBef>
                <a:spcPts val="0"/>
              </a:spcBef>
              <a:buSzPct val="90000"/>
              <a:buFont typeface="+mj-lt"/>
              <a:buAutoNum type="arabicParenR"/>
            </a:pPr>
            <a:r>
              <a:rPr lang="en-US" sz="2000" dirty="0"/>
              <a:t>In direct support of existing capabilities, </a:t>
            </a:r>
          </a:p>
          <a:p>
            <a:pPr marL="342900" indent="-342900">
              <a:lnSpc>
                <a:spcPct val="105000"/>
              </a:lnSpc>
              <a:spcBef>
                <a:spcPts val="0"/>
              </a:spcBef>
              <a:buSzPct val="90000"/>
              <a:buFont typeface="+mj-lt"/>
              <a:buAutoNum type="arabicParenR"/>
            </a:pPr>
            <a:r>
              <a:rPr lang="en-US" sz="2000" dirty="0"/>
              <a:t>must be an otherwise allowable expenditure under the applicable grant program, and </a:t>
            </a:r>
          </a:p>
          <a:p>
            <a:pPr marL="342900" indent="-342900">
              <a:lnSpc>
                <a:spcPct val="105000"/>
              </a:lnSpc>
              <a:spcBef>
                <a:spcPts val="0"/>
              </a:spcBef>
              <a:buSzPct val="90000"/>
              <a:buFont typeface="+mj-lt"/>
              <a:buAutoNum type="arabicParenR"/>
            </a:pPr>
            <a:r>
              <a:rPr lang="en-US" sz="2000" dirty="0"/>
              <a:t>be tied to one of the core capabilities in the five mission areas outlined in the Goal. Additionally, eligible costs may also support equipment, training, and critical resources that have previously been purchased with either federal grant or any other source of funding other than DHS/FEMA preparedness grant program dollars.</a:t>
            </a:r>
          </a:p>
        </p:txBody>
      </p:sp>
      <p:sp>
        <p:nvSpPr>
          <p:cNvPr id="4" name="Slide Number Placeholder 3">
            <a:extLst>
              <a:ext uri="{FF2B5EF4-FFF2-40B4-BE49-F238E27FC236}">
                <a16:creationId xmlns:a16="http://schemas.microsoft.com/office/drawing/2014/main" id="{E8E74C5A-CFE5-D455-4F6B-154DEB86B293}"/>
              </a:ext>
            </a:extLst>
          </p:cNvPr>
          <p:cNvSpPr>
            <a:spLocks noGrp="1"/>
          </p:cNvSpPr>
          <p:nvPr>
            <p:ph type="sldNum" sz="quarter" idx="12"/>
          </p:nvPr>
        </p:nvSpPr>
        <p:spPr/>
        <p:txBody>
          <a:bodyPr/>
          <a:lstStyle/>
          <a:p>
            <a:fld id="{F386D023-77AF-45F7-BF29-4FEFE9175272}" type="slidenum">
              <a:rPr lang="en-US" smtClean="0"/>
              <a:t>26</a:t>
            </a:fld>
            <a:endParaRPr lang="en-US"/>
          </a:p>
        </p:txBody>
      </p:sp>
    </p:spTree>
    <p:extLst>
      <p:ext uri="{BB962C8B-B14F-4D97-AF65-F5344CB8AC3E}">
        <p14:creationId xmlns:p14="http://schemas.microsoft.com/office/powerpoint/2010/main" val="218758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EF53-B463-3248-5073-A3DCB1C42F8B}"/>
              </a:ext>
            </a:extLst>
          </p:cNvPr>
          <p:cNvSpPr>
            <a:spLocks noGrp="1"/>
          </p:cNvSpPr>
          <p:nvPr>
            <p:ph type="title"/>
          </p:nvPr>
        </p:nvSpPr>
        <p:spPr>
          <a:xfrm>
            <a:off x="294260" y="583076"/>
            <a:ext cx="11249246" cy="666818"/>
          </a:xfrm>
        </p:spPr>
        <p:txBody>
          <a:bodyPr>
            <a:normAutofit fontScale="90000"/>
          </a:bodyPr>
          <a:lstStyle/>
          <a:p>
            <a:r>
              <a:rPr lang="en-US" dirty="0"/>
              <a:t>Allowable Direct Costs- Contracted Security Personnel</a:t>
            </a:r>
          </a:p>
        </p:txBody>
      </p:sp>
      <p:sp>
        <p:nvSpPr>
          <p:cNvPr id="3" name="Content Placeholder 2">
            <a:extLst>
              <a:ext uri="{FF2B5EF4-FFF2-40B4-BE49-F238E27FC236}">
                <a16:creationId xmlns:a16="http://schemas.microsoft.com/office/drawing/2014/main" id="{3289F33A-C030-687D-7270-94B30CCE1E75}"/>
              </a:ext>
            </a:extLst>
          </p:cNvPr>
          <p:cNvSpPr>
            <a:spLocks noGrp="1"/>
          </p:cNvSpPr>
          <p:nvPr>
            <p:ph idx="1"/>
          </p:nvPr>
        </p:nvSpPr>
        <p:spPr>
          <a:xfrm>
            <a:off x="404222" y="1249894"/>
            <a:ext cx="9115462" cy="5608106"/>
          </a:xfrm>
        </p:spPr>
        <p:txBody>
          <a:bodyPr>
            <a:normAutofit lnSpcReduction="10000"/>
          </a:bodyPr>
          <a:lstStyle/>
          <a:p>
            <a:pPr marL="0" indent="0">
              <a:buNone/>
            </a:pPr>
            <a:r>
              <a:rPr lang="en-US" dirty="0">
                <a:cs typeface="Arial" panose="020B0604020202020204" pitchFamily="34" charset="0"/>
              </a:rPr>
              <a:t>Contracted security personnel are allowed under this program only as described in the NOFO and Manual and comply with guidance set forth in IB 421b and IB 441. </a:t>
            </a:r>
          </a:p>
          <a:p>
            <a:pPr>
              <a:buFont typeface="Wingdings" panose="05000000000000000000" pitchFamily="2" charset="2"/>
              <a:buChar char="Ø"/>
            </a:pPr>
            <a:r>
              <a:rPr lang="en-US" dirty="0">
                <a:cs typeface="Arial" panose="020B0604020202020204" pitchFamily="34" charset="0"/>
              </a:rPr>
              <a:t>NSGP funds </a:t>
            </a:r>
            <a:r>
              <a:rPr lang="en-US" dirty="0">
                <a:solidFill>
                  <a:srgbClr val="C00000"/>
                </a:solidFill>
                <a:cs typeface="Arial" panose="020B0604020202020204" pitchFamily="34" charset="0"/>
              </a:rPr>
              <a:t>may not be used to purchase equipment for contracted security</a:t>
            </a:r>
            <a:r>
              <a:rPr lang="en-US" dirty="0">
                <a:cs typeface="Arial" panose="020B0604020202020204" pitchFamily="34" charset="0"/>
              </a:rPr>
              <a:t>.</a:t>
            </a:r>
          </a:p>
          <a:p>
            <a:pPr>
              <a:buFont typeface="Wingdings" panose="05000000000000000000" pitchFamily="2" charset="2"/>
              <a:buChar char="Ø"/>
            </a:pPr>
            <a:r>
              <a:rPr lang="en-US" dirty="0">
                <a:cs typeface="Arial" panose="020B0604020202020204" pitchFamily="34" charset="0"/>
              </a:rPr>
              <a:t> The recipient must be able to sustain this capability in future years without NSGP funding. </a:t>
            </a:r>
          </a:p>
          <a:p>
            <a:pPr marL="0" indent="0">
              <a:buNone/>
            </a:pPr>
            <a:r>
              <a:rPr lang="en-US" dirty="0">
                <a:cs typeface="Arial" panose="020B0604020202020204" pitchFamily="34" charset="0"/>
              </a:rPr>
              <a:t>Important: If you plan to use more than 50% of your award for personnel costs, an additional step of requesting a waiver through FEMA is required. </a:t>
            </a:r>
          </a:p>
          <a:p>
            <a:pPr marL="0" indent="0">
              <a:buNone/>
            </a:pPr>
            <a:r>
              <a:rPr lang="en-US" dirty="0">
                <a:cs typeface="Arial" panose="020B0604020202020204" pitchFamily="34" charset="0"/>
              </a:rPr>
              <a:t>Note: Nonprofits should not plan for long-term sustainment and plan to absorb future costs.</a:t>
            </a:r>
          </a:p>
          <a:p>
            <a:pPr marL="0" indent="0">
              <a:buNone/>
            </a:pPr>
            <a:endParaRPr lang="en-US" dirty="0"/>
          </a:p>
        </p:txBody>
      </p:sp>
      <p:pic>
        <p:nvPicPr>
          <p:cNvPr id="5" name="Picture 4">
            <a:extLst>
              <a:ext uri="{FF2B5EF4-FFF2-40B4-BE49-F238E27FC236}">
                <a16:creationId xmlns:a16="http://schemas.microsoft.com/office/drawing/2014/main" id="{F9096AAB-78D1-0E20-8978-0648BC991FA9}"/>
              </a:ext>
            </a:extLst>
          </p:cNvPr>
          <p:cNvPicPr>
            <a:picLocks noChangeAspect="1"/>
          </p:cNvPicPr>
          <p:nvPr/>
        </p:nvPicPr>
        <p:blipFill>
          <a:blip r:embed="rId2" cstate="print">
            <a:extLst>
              <a:ext uri="{28A0092B-C50C-407E-A947-70E740481C1C}">
                <a14:useLocalDpi xmlns:a14="http://schemas.microsoft.com/office/drawing/2010/main"/>
              </a:ext>
            </a:extLst>
          </a:blip>
          <a:srcRect l="27636" t="4379"/>
          <a:stretch>
            <a:fillRect/>
          </a:stretch>
        </p:blipFill>
        <p:spPr>
          <a:xfrm>
            <a:off x="9629646" y="1431851"/>
            <a:ext cx="2310811" cy="2776894"/>
          </a:xfrm>
          <a:prstGeom prst="rect">
            <a:avLst/>
          </a:prstGeom>
        </p:spPr>
      </p:pic>
    </p:spTree>
    <p:extLst>
      <p:ext uri="{BB962C8B-B14F-4D97-AF65-F5344CB8AC3E}">
        <p14:creationId xmlns:p14="http://schemas.microsoft.com/office/powerpoint/2010/main" val="19377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5EB9-5A3D-55DB-1495-EB5280ECF2D2}"/>
              </a:ext>
            </a:extLst>
          </p:cNvPr>
          <p:cNvSpPr>
            <a:spLocks noGrp="1"/>
          </p:cNvSpPr>
          <p:nvPr>
            <p:ph type="title"/>
          </p:nvPr>
        </p:nvSpPr>
        <p:spPr>
          <a:xfrm>
            <a:off x="290625" y="533457"/>
            <a:ext cx="10593755" cy="448281"/>
          </a:xfrm>
        </p:spPr>
        <p:txBody>
          <a:bodyPr>
            <a:normAutofit fontScale="90000"/>
          </a:bodyPr>
          <a:lstStyle/>
          <a:p>
            <a:r>
              <a:rPr lang="en-US" dirty="0"/>
              <a:t>Allowable Direct Costs- Training</a:t>
            </a:r>
          </a:p>
        </p:txBody>
      </p:sp>
      <p:sp>
        <p:nvSpPr>
          <p:cNvPr id="3" name="Content Placeholder 2">
            <a:extLst>
              <a:ext uri="{FF2B5EF4-FFF2-40B4-BE49-F238E27FC236}">
                <a16:creationId xmlns:a16="http://schemas.microsoft.com/office/drawing/2014/main" id="{738D2D8D-D5D8-EDC9-1A8C-AA1D904B1672}"/>
              </a:ext>
            </a:extLst>
          </p:cNvPr>
          <p:cNvSpPr>
            <a:spLocks noGrp="1"/>
          </p:cNvSpPr>
          <p:nvPr>
            <p:ph idx="1"/>
          </p:nvPr>
        </p:nvSpPr>
        <p:spPr>
          <a:xfrm>
            <a:off x="425304" y="1074806"/>
            <a:ext cx="8704519" cy="3037636"/>
          </a:xfrm>
        </p:spPr>
        <p:txBody>
          <a:bodyPr>
            <a:noAutofit/>
          </a:bodyPr>
          <a:lstStyle/>
          <a:p>
            <a:pPr marL="0" indent="0">
              <a:lnSpc>
                <a:spcPct val="110000"/>
              </a:lnSpc>
              <a:buNone/>
            </a:pPr>
            <a:r>
              <a:rPr lang="en-US" sz="1700" dirty="0">
                <a:cs typeface="Arial" panose="020B0604020202020204" pitchFamily="34" charset="0"/>
              </a:rPr>
              <a:t>Nonprofit organizations may use NSGP funds for the following training-related costs:</a:t>
            </a:r>
          </a:p>
          <a:p>
            <a:pPr marL="0" indent="0">
              <a:lnSpc>
                <a:spcPct val="110000"/>
              </a:lnSpc>
              <a:spcBef>
                <a:spcPts val="300"/>
              </a:spcBef>
              <a:buNone/>
            </a:pPr>
            <a:r>
              <a:rPr lang="en-US" sz="1700" dirty="0">
                <a:cs typeface="Arial" panose="020B0604020202020204" pitchFamily="34" charset="0"/>
              </a:rPr>
              <a:t>Employed or volunteer security staff to attend security-related training within the United States;  </a:t>
            </a:r>
          </a:p>
          <a:p>
            <a:pPr>
              <a:lnSpc>
                <a:spcPct val="110000"/>
              </a:lnSpc>
            </a:pPr>
            <a:r>
              <a:rPr lang="en-US" sz="1700" dirty="0">
                <a:cs typeface="Arial" panose="020B0604020202020204" pitchFamily="34" charset="0"/>
              </a:rPr>
              <a:t>Employed or volunteer staff to attend security-related training within the United States with the intent of training other employees or members/congregants upon completing the training (i.e., “train-the-trainer” type courses)</a:t>
            </a:r>
          </a:p>
          <a:p>
            <a:pPr>
              <a:lnSpc>
                <a:spcPct val="110000"/>
              </a:lnSpc>
            </a:pPr>
            <a:r>
              <a:rPr lang="en-US" sz="1700" dirty="0">
                <a:cs typeface="Arial" panose="020B0604020202020204" pitchFamily="34" charset="0"/>
              </a:rPr>
              <a:t>Nonprofit organization’s employees, or members/congregants to receive on-site security training. </a:t>
            </a:r>
          </a:p>
          <a:p>
            <a:pPr marL="0" indent="0">
              <a:lnSpc>
                <a:spcPct val="110000"/>
              </a:lnSpc>
              <a:buNone/>
            </a:pPr>
            <a:r>
              <a:rPr lang="en-US" sz="1700" dirty="0">
                <a:cs typeface="Arial" panose="020B0604020202020204" pitchFamily="34" charset="0"/>
              </a:rPr>
              <a:t>Allowable training-related costs under the NSGP are limited to attendance fees for training and related expenses, such as materials, supplies, and/or equipment. </a:t>
            </a:r>
          </a:p>
          <a:p>
            <a:pPr marL="0" indent="0">
              <a:lnSpc>
                <a:spcPct val="110000"/>
              </a:lnSpc>
              <a:buNone/>
            </a:pPr>
            <a:r>
              <a:rPr lang="en-US" sz="1700" dirty="0">
                <a:solidFill>
                  <a:srgbClr val="C00000"/>
                </a:solidFill>
                <a:cs typeface="Arial" panose="020B0604020202020204" pitchFamily="34" charset="0"/>
              </a:rPr>
              <a:t>Overtime, backfill, and travel expenses are not allowable costs</a:t>
            </a:r>
            <a:r>
              <a:rPr lang="en-US" sz="1700" dirty="0">
                <a:cs typeface="Arial" panose="020B0604020202020204" pitchFamily="34" charset="0"/>
              </a:rPr>
              <a:t>. </a:t>
            </a:r>
          </a:p>
        </p:txBody>
      </p:sp>
      <p:pic>
        <p:nvPicPr>
          <p:cNvPr id="6" name="Picture 5">
            <a:extLst>
              <a:ext uri="{FF2B5EF4-FFF2-40B4-BE49-F238E27FC236}">
                <a16:creationId xmlns:a16="http://schemas.microsoft.com/office/drawing/2014/main" id="{908C77F9-6CBD-597F-6733-FF000BC36D0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9309843" y="760813"/>
            <a:ext cx="2591532" cy="3279559"/>
          </a:xfrm>
          <a:prstGeom prst="rect">
            <a:avLst/>
          </a:prstGeom>
        </p:spPr>
      </p:pic>
      <p:sp>
        <p:nvSpPr>
          <p:cNvPr id="7" name="Content Placeholder 2">
            <a:extLst>
              <a:ext uri="{FF2B5EF4-FFF2-40B4-BE49-F238E27FC236}">
                <a16:creationId xmlns:a16="http://schemas.microsoft.com/office/drawing/2014/main" id="{286D5708-6FE6-6C55-9AC3-C41267B30786}"/>
              </a:ext>
            </a:extLst>
          </p:cNvPr>
          <p:cNvSpPr txBox="1">
            <a:spLocks/>
          </p:cNvSpPr>
          <p:nvPr/>
        </p:nvSpPr>
        <p:spPr>
          <a:xfrm>
            <a:off x="425304" y="4302640"/>
            <a:ext cx="11461896" cy="240650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700" dirty="0">
                <a:cs typeface="Arial" panose="020B0604020202020204" pitchFamily="34" charset="0"/>
              </a:rPr>
              <a:t>Allowable training topics are limited to the protection of critical infrastructure key resources, including physical and cybersecurity, target hardening, and terrorism awareness/employee preparedness such as Community Emergency Response Team (CERT) training, Active Shooter training, and emergency first aid training. </a:t>
            </a:r>
          </a:p>
          <a:p>
            <a:pPr marL="0" indent="0">
              <a:lnSpc>
                <a:spcPct val="110000"/>
              </a:lnSpc>
              <a:buFont typeface="Arial" panose="020B0604020202020204" pitchFamily="34" charset="0"/>
              <a:buNone/>
            </a:pPr>
            <a:r>
              <a:rPr lang="en-US" sz="1700" dirty="0">
                <a:cs typeface="Arial" panose="020B0604020202020204" pitchFamily="34" charset="0"/>
              </a:rPr>
              <a:t>Training conducted using NSGP funds must address a specific threat and/or vulnerability, as identified in the nonprofit organization’s IJ. </a:t>
            </a:r>
          </a:p>
          <a:p>
            <a:pPr marL="0" indent="0">
              <a:lnSpc>
                <a:spcPct val="110000"/>
              </a:lnSpc>
              <a:buFont typeface="Arial" panose="020B0604020202020204" pitchFamily="34" charset="0"/>
              <a:buNone/>
            </a:pPr>
            <a:r>
              <a:rPr lang="en-US" sz="1700" dirty="0">
                <a:cs typeface="Arial" panose="020B0604020202020204" pitchFamily="34" charset="0"/>
              </a:rPr>
              <a:t>Training should provide the opportunity to demonstrate and validate skills learned as well as to identify any gaps in these skills. </a:t>
            </a:r>
          </a:p>
          <a:p>
            <a:pPr marL="0" indent="0">
              <a:lnSpc>
                <a:spcPct val="110000"/>
              </a:lnSpc>
              <a:buFont typeface="Arial" panose="020B0604020202020204" pitchFamily="34" charset="0"/>
              <a:buNone/>
            </a:pPr>
            <a:r>
              <a:rPr lang="en-US" sz="1700" dirty="0">
                <a:cs typeface="Arial" panose="020B0604020202020204" pitchFamily="34" charset="0"/>
              </a:rPr>
              <a:t>Proposed attendance at training courses and all associated costs using the NSGP must be included in the nonprofit organization’s IJ. </a:t>
            </a:r>
          </a:p>
          <a:p>
            <a:pPr marL="0" indent="0">
              <a:lnSpc>
                <a:spcPct val="110000"/>
              </a:lnSpc>
              <a:buFont typeface="Arial" panose="020B0604020202020204" pitchFamily="34" charset="0"/>
              <a:buNone/>
            </a:pPr>
            <a:endParaRPr lang="en-US" sz="1700" dirty="0"/>
          </a:p>
        </p:txBody>
      </p:sp>
    </p:spTree>
    <p:extLst>
      <p:ext uri="{BB962C8B-B14F-4D97-AF65-F5344CB8AC3E}">
        <p14:creationId xmlns:p14="http://schemas.microsoft.com/office/powerpoint/2010/main" val="2951755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BDDD-9ADC-1085-AA57-2A0AEB30892D}"/>
              </a:ext>
            </a:extLst>
          </p:cNvPr>
          <p:cNvSpPr>
            <a:spLocks noGrp="1"/>
          </p:cNvSpPr>
          <p:nvPr>
            <p:ph type="title"/>
          </p:nvPr>
        </p:nvSpPr>
        <p:spPr>
          <a:xfrm>
            <a:off x="434918" y="689401"/>
            <a:ext cx="6563648" cy="448281"/>
          </a:xfrm>
        </p:spPr>
        <p:txBody>
          <a:bodyPr>
            <a:normAutofit fontScale="90000"/>
          </a:bodyPr>
          <a:lstStyle/>
          <a:p>
            <a:r>
              <a:rPr lang="en-US" dirty="0"/>
              <a:t>Training Resources</a:t>
            </a:r>
          </a:p>
        </p:txBody>
      </p:sp>
      <p:sp>
        <p:nvSpPr>
          <p:cNvPr id="3" name="Content Placeholder 2">
            <a:extLst>
              <a:ext uri="{FF2B5EF4-FFF2-40B4-BE49-F238E27FC236}">
                <a16:creationId xmlns:a16="http://schemas.microsoft.com/office/drawing/2014/main" id="{B9043C9F-825F-9BF3-5FDC-DD6215F4F630}"/>
              </a:ext>
            </a:extLst>
          </p:cNvPr>
          <p:cNvSpPr>
            <a:spLocks noGrp="1"/>
          </p:cNvSpPr>
          <p:nvPr>
            <p:ph idx="1"/>
          </p:nvPr>
        </p:nvSpPr>
        <p:spPr>
          <a:xfrm>
            <a:off x="304985" y="3143604"/>
            <a:ext cx="9257229" cy="3420229"/>
          </a:xfrm>
        </p:spPr>
        <p:txBody>
          <a:bodyPr>
            <a:normAutofit/>
          </a:bodyPr>
          <a:lstStyle/>
          <a:p>
            <a:pPr marL="0" indent="0">
              <a:buNone/>
            </a:pPr>
            <a:r>
              <a:rPr lang="en-US" sz="2200" dirty="0">
                <a:hlinkClick r:id="rId2"/>
              </a:rPr>
              <a:t>https://www.cisa.gov/resources-tools/training</a:t>
            </a:r>
            <a:endParaRPr lang="en-US" sz="2200" dirty="0"/>
          </a:p>
          <a:p>
            <a:pPr marL="0" indent="0">
              <a:buNone/>
            </a:pPr>
            <a:r>
              <a:rPr lang="en-US" sz="2200" dirty="0">
                <a:hlinkClick r:id="rId3"/>
              </a:rPr>
              <a:t>https://www.cisa.gov/topics/physical-security/active-shooter-preparedness</a:t>
            </a:r>
            <a:r>
              <a:rPr lang="en-US" sz="2200" dirty="0"/>
              <a:t> </a:t>
            </a:r>
          </a:p>
          <a:p>
            <a:pPr marL="0" indent="0">
              <a:buNone/>
            </a:pPr>
            <a:r>
              <a:rPr lang="en-US" sz="2200" dirty="0">
                <a:hlinkClick r:id="rId4"/>
              </a:rPr>
              <a:t>https://www.cisa.gov/topics/physical-security/protecting-houses-worship</a:t>
            </a:r>
            <a:endParaRPr lang="en-US" sz="2200" dirty="0"/>
          </a:p>
          <a:p>
            <a:pPr marL="0" indent="0">
              <a:buNone/>
            </a:pPr>
            <a:r>
              <a:rPr lang="en-US" sz="2200" dirty="0">
                <a:hlinkClick r:id="rId5"/>
              </a:rPr>
              <a:t>https://www.cisa.gov/topics/physical-security/bombing-prevention</a:t>
            </a:r>
            <a:endParaRPr lang="en-US" sz="2200" dirty="0"/>
          </a:p>
          <a:p>
            <a:pPr marL="0" indent="0">
              <a:buNone/>
            </a:pPr>
            <a:r>
              <a:rPr lang="en-US" sz="2200" dirty="0">
                <a:hlinkClick r:id="rId6"/>
              </a:rPr>
              <a:t>https://www.cisa.gov/topics/physical-security/insider-threat-mitigation</a:t>
            </a:r>
            <a:endParaRPr lang="en-US" sz="2200" dirty="0"/>
          </a:p>
          <a:p>
            <a:pPr marL="0" indent="0">
              <a:buNone/>
            </a:pPr>
            <a:r>
              <a:rPr lang="en-US" sz="2200" dirty="0">
                <a:hlinkClick r:id="rId7"/>
              </a:rPr>
              <a:t>https://www.cisa.gov/topics/physical-security/securing-public-gatherings</a:t>
            </a:r>
            <a:endParaRPr lang="en-US" sz="2200" dirty="0"/>
          </a:p>
          <a:p>
            <a:pPr marL="0" indent="0">
              <a:buNone/>
            </a:pPr>
            <a:endParaRPr lang="en-US" sz="2200" dirty="0"/>
          </a:p>
          <a:p>
            <a:pPr marL="0" indent="0">
              <a:buNone/>
            </a:pPr>
            <a:endParaRPr lang="en-US" sz="2200" dirty="0"/>
          </a:p>
          <a:p>
            <a:pPr marL="0" indent="0">
              <a:buNone/>
            </a:pPr>
            <a:endParaRPr lang="en-US" sz="2200" dirty="0"/>
          </a:p>
        </p:txBody>
      </p:sp>
      <p:pic>
        <p:nvPicPr>
          <p:cNvPr id="5" name="Picture 4">
            <a:extLst>
              <a:ext uri="{FF2B5EF4-FFF2-40B4-BE49-F238E27FC236}">
                <a16:creationId xmlns:a16="http://schemas.microsoft.com/office/drawing/2014/main" id="{E734093D-53D9-53EC-828F-BAD7C4BE5181}"/>
              </a:ext>
            </a:extLst>
          </p:cNvPr>
          <p:cNvPicPr>
            <a:picLocks noChangeAspect="1"/>
          </p:cNvPicPr>
          <p:nvPr/>
        </p:nvPicPr>
        <p:blipFill>
          <a:blip r:embed="rId8"/>
          <a:stretch>
            <a:fillRect/>
          </a:stretch>
        </p:blipFill>
        <p:spPr>
          <a:xfrm>
            <a:off x="8112286" y="941893"/>
            <a:ext cx="3618784" cy="2031385"/>
          </a:xfrm>
          <a:prstGeom prst="rect">
            <a:avLst/>
          </a:prstGeom>
        </p:spPr>
      </p:pic>
      <p:pic>
        <p:nvPicPr>
          <p:cNvPr id="7" name="Picture 6">
            <a:extLst>
              <a:ext uri="{FF2B5EF4-FFF2-40B4-BE49-F238E27FC236}">
                <a16:creationId xmlns:a16="http://schemas.microsoft.com/office/drawing/2014/main" id="{92274D88-6ABD-6F90-E2F0-D7912C68AA59}"/>
              </a:ext>
            </a:extLst>
          </p:cNvPr>
          <p:cNvPicPr>
            <a:picLocks noChangeAspect="1"/>
          </p:cNvPicPr>
          <p:nvPr/>
        </p:nvPicPr>
        <p:blipFill>
          <a:blip r:embed="rId9"/>
          <a:stretch>
            <a:fillRect/>
          </a:stretch>
        </p:blipFill>
        <p:spPr>
          <a:xfrm>
            <a:off x="434918" y="1413591"/>
            <a:ext cx="6739309" cy="1441185"/>
          </a:xfrm>
          <a:prstGeom prst="rect">
            <a:avLst/>
          </a:prstGeom>
        </p:spPr>
      </p:pic>
      <p:pic>
        <p:nvPicPr>
          <p:cNvPr id="9" name="Picture 8">
            <a:extLst>
              <a:ext uri="{FF2B5EF4-FFF2-40B4-BE49-F238E27FC236}">
                <a16:creationId xmlns:a16="http://schemas.microsoft.com/office/drawing/2014/main" id="{D40ADCBE-8F86-0B20-B4E8-A1B55E7584F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491329" y="3884722"/>
            <a:ext cx="2239741" cy="2220499"/>
          </a:xfrm>
          <a:prstGeom prst="rect">
            <a:avLst/>
          </a:prstGeom>
        </p:spPr>
      </p:pic>
    </p:spTree>
    <p:extLst>
      <p:ext uri="{BB962C8B-B14F-4D97-AF65-F5344CB8AC3E}">
        <p14:creationId xmlns:p14="http://schemas.microsoft.com/office/powerpoint/2010/main" val="220028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F903-8059-E4DD-8F37-F4E3A01AB6C5}"/>
              </a:ext>
            </a:extLst>
          </p:cNvPr>
          <p:cNvSpPr>
            <a:spLocks noGrp="1"/>
          </p:cNvSpPr>
          <p:nvPr>
            <p:ph type="title"/>
          </p:nvPr>
        </p:nvSpPr>
        <p:spPr>
          <a:xfrm>
            <a:off x="623202" y="575269"/>
            <a:ext cx="9905998" cy="976818"/>
          </a:xfrm>
        </p:spPr>
        <p:txBody>
          <a:bodyPr>
            <a:noAutofit/>
          </a:bodyPr>
          <a:lstStyle/>
          <a:p>
            <a:r>
              <a:rPr lang="en-US" b="1" dirty="0"/>
              <a:t>Preview of the State of Kansas Nonprofit Security Grant Program</a:t>
            </a:r>
          </a:p>
        </p:txBody>
      </p:sp>
      <p:sp>
        <p:nvSpPr>
          <p:cNvPr id="3" name="Content Placeholder 2">
            <a:extLst>
              <a:ext uri="{FF2B5EF4-FFF2-40B4-BE49-F238E27FC236}">
                <a16:creationId xmlns:a16="http://schemas.microsoft.com/office/drawing/2014/main" id="{1BD0B5D0-E957-5A3F-388A-7E4EA2B82637}"/>
              </a:ext>
            </a:extLst>
          </p:cNvPr>
          <p:cNvSpPr>
            <a:spLocks noGrp="1"/>
          </p:cNvSpPr>
          <p:nvPr>
            <p:ph idx="1"/>
          </p:nvPr>
        </p:nvSpPr>
        <p:spPr>
          <a:xfrm>
            <a:off x="623202" y="1720458"/>
            <a:ext cx="10745383" cy="4448330"/>
          </a:xfrm>
        </p:spPr>
        <p:txBody>
          <a:bodyPr numCol="2">
            <a:normAutofit/>
          </a:bodyPr>
          <a:lstStyle/>
          <a:p>
            <a:pPr marL="0" indent="0">
              <a:buNone/>
            </a:pPr>
            <a:r>
              <a:rPr lang="en-US" sz="2800" dirty="0"/>
              <a:t>Overview</a:t>
            </a:r>
          </a:p>
          <a:p>
            <a:pPr marL="0" indent="0">
              <a:buNone/>
            </a:pPr>
            <a:r>
              <a:rPr lang="en-US" sz="2800"/>
              <a:t>Objectives &amp; Priorities</a:t>
            </a:r>
          </a:p>
          <a:p>
            <a:pPr marL="0" indent="0">
              <a:buNone/>
            </a:pPr>
            <a:r>
              <a:rPr lang="en-US" sz="2800"/>
              <a:t>Overview </a:t>
            </a:r>
            <a:r>
              <a:rPr lang="en-US" sz="2800" dirty="0"/>
              <a:t>of Application Packet</a:t>
            </a:r>
          </a:p>
          <a:p>
            <a:pPr marL="0" indent="0">
              <a:buNone/>
            </a:pPr>
            <a:r>
              <a:rPr lang="en-US" sz="2800" dirty="0"/>
              <a:t>Risk Assessment</a:t>
            </a:r>
          </a:p>
          <a:p>
            <a:pPr marL="0" indent="0">
              <a:buNone/>
            </a:pPr>
            <a:r>
              <a:rPr lang="en-US" sz="2800" dirty="0"/>
              <a:t>Eligibility</a:t>
            </a:r>
          </a:p>
          <a:p>
            <a:pPr marL="0" indent="0">
              <a:buNone/>
            </a:pPr>
            <a:r>
              <a:rPr lang="en-US" sz="2800" dirty="0"/>
              <a:t>Funding &amp; Guidelines</a:t>
            </a:r>
          </a:p>
          <a:p>
            <a:pPr marL="0" indent="0">
              <a:buNone/>
            </a:pPr>
            <a:r>
              <a:rPr lang="en-US" sz="2800" dirty="0"/>
              <a:t>Allowable Activities &amp; Costs</a:t>
            </a:r>
          </a:p>
          <a:p>
            <a:pPr marL="0" indent="0">
              <a:buNone/>
            </a:pPr>
            <a:r>
              <a:rPr lang="en-US" sz="2800" dirty="0"/>
              <a:t>Unallowable Activities &amp; Costs</a:t>
            </a:r>
          </a:p>
          <a:p>
            <a:pPr marL="0" indent="0">
              <a:buNone/>
            </a:pPr>
            <a:r>
              <a:rPr lang="en-US" sz="2800" dirty="0"/>
              <a:t>Application Packet</a:t>
            </a:r>
          </a:p>
          <a:p>
            <a:pPr marL="0" indent="0">
              <a:buNone/>
            </a:pPr>
            <a:r>
              <a:rPr lang="en-US" sz="2800" dirty="0"/>
              <a:t>Application Lessons Learned</a:t>
            </a:r>
          </a:p>
          <a:p>
            <a:pPr marL="0" indent="0">
              <a:buNone/>
            </a:pPr>
            <a:endParaRPr lang="en-US" sz="2800" dirty="0"/>
          </a:p>
        </p:txBody>
      </p:sp>
      <p:pic>
        <p:nvPicPr>
          <p:cNvPr id="5" name="Picture 4">
            <a:extLst>
              <a:ext uri="{FF2B5EF4-FFF2-40B4-BE49-F238E27FC236}">
                <a16:creationId xmlns:a16="http://schemas.microsoft.com/office/drawing/2014/main" id="{607850A4-D277-E673-2C5E-41F012F4325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309022" y="4045666"/>
            <a:ext cx="4593811" cy="2634303"/>
          </a:xfrm>
          <a:prstGeom prst="rect">
            <a:avLst/>
          </a:prstGeom>
        </p:spPr>
      </p:pic>
    </p:spTree>
    <p:extLst>
      <p:ext uri="{BB962C8B-B14F-4D97-AF65-F5344CB8AC3E}">
        <p14:creationId xmlns:p14="http://schemas.microsoft.com/office/powerpoint/2010/main" val="4285883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831DF-42E6-2680-0164-BD92289C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B558E-0E79-57A5-8138-D1683AF80BAE}"/>
              </a:ext>
            </a:extLst>
          </p:cNvPr>
          <p:cNvSpPr>
            <a:spLocks noGrp="1"/>
          </p:cNvSpPr>
          <p:nvPr>
            <p:ph type="title"/>
          </p:nvPr>
        </p:nvSpPr>
        <p:spPr>
          <a:xfrm>
            <a:off x="343552" y="39281"/>
            <a:ext cx="10703858" cy="1257256"/>
          </a:xfrm>
        </p:spPr>
        <p:txBody>
          <a:bodyPr/>
          <a:lstStyle/>
          <a:p>
            <a:r>
              <a:rPr lang="en-US" b="1" dirty="0">
                <a:solidFill>
                  <a:schemeClr val="accent1"/>
                </a:solidFill>
              </a:rPr>
              <a:t>Allowable Direct Costs- Exercises</a:t>
            </a:r>
          </a:p>
        </p:txBody>
      </p:sp>
      <p:sp>
        <p:nvSpPr>
          <p:cNvPr id="3" name="Content Placeholder 2">
            <a:extLst>
              <a:ext uri="{FF2B5EF4-FFF2-40B4-BE49-F238E27FC236}">
                <a16:creationId xmlns:a16="http://schemas.microsoft.com/office/drawing/2014/main" id="{F7F293D7-E799-1FED-FCF1-6614868332B2}"/>
              </a:ext>
            </a:extLst>
          </p:cNvPr>
          <p:cNvSpPr>
            <a:spLocks noGrp="1"/>
          </p:cNvSpPr>
          <p:nvPr>
            <p:ph idx="1"/>
          </p:nvPr>
        </p:nvSpPr>
        <p:spPr>
          <a:xfrm>
            <a:off x="343552" y="1034954"/>
            <a:ext cx="11666478" cy="5349923"/>
          </a:xfrm>
        </p:spPr>
        <p:txBody>
          <a:bodyPr>
            <a:noAutofit/>
          </a:bodyPr>
          <a:lstStyle/>
          <a:p>
            <a:pPr marL="0" indent="0">
              <a:lnSpc>
                <a:spcPct val="100000"/>
              </a:lnSpc>
              <a:spcBef>
                <a:spcPts val="600"/>
              </a:spcBef>
              <a:buNone/>
            </a:pPr>
            <a:r>
              <a:rPr lang="en-US" sz="2300" dirty="0"/>
              <a:t>Funding may be used to conduct security-related exercises. This includes costs related to planning, meeting space and other meeting costs, facilitation costs, materials and supplies, and documentation. </a:t>
            </a:r>
          </a:p>
          <a:p>
            <a:pPr marL="0" indent="0">
              <a:lnSpc>
                <a:spcPct val="100000"/>
              </a:lnSpc>
              <a:spcBef>
                <a:spcPts val="600"/>
              </a:spcBef>
              <a:buNone/>
            </a:pPr>
            <a:r>
              <a:rPr lang="en-US" sz="2300" dirty="0"/>
              <a:t>Exercises afford organizations the opportunity to validate plans and procedures, evaluate capabilities, and assess progress toward meeting capability targets in a controlled, low-risk setting. </a:t>
            </a:r>
          </a:p>
          <a:p>
            <a:pPr marL="0" indent="0">
              <a:lnSpc>
                <a:spcPct val="100000"/>
              </a:lnSpc>
              <a:spcBef>
                <a:spcPts val="600"/>
              </a:spcBef>
              <a:buNone/>
            </a:pPr>
            <a:r>
              <a:rPr lang="en-US" sz="2300" dirty="0"/>
              <a:t>All shortcomings or gaps—including those identified for children and individuals with access and functional needs—should be identified in an improvement plan.</a:t>
            </a:r>
          </a:p>
          <a:p>
            <a:pPr marL="0" indent="0">
              <a:lnSpc>
                <a:spcPct val="100000"/>
              </a:lnSpc>
              <a:spcBef>
                <a:spcPts val="600"/>
              </a:spcBef>
              <a:buNone/>
            </a:pPr>
            <a:r>
              <a:rPr lang="en-US" sz="2300" dirty="0"/>
              <a:t>Improvement plans should be dynamic documents with corrective actions continually monitored and implemented as part of improving preparedness through the exercise cycle. </a:t>
            </a:r>
          </a:p>
          <a:p>
            <a:pPr marL="0" indent="0">
              <a:lnSpc>
                <a:spcPct val="100000"/>
              </a:lnSpc>
              <a:spcBef>
                <a:spcPts val="600"/>
              </a:spcBef>
              <a:buNone/>
            </a:pPr>
            <a:r>
              <a:rPr lang="en-US" sz="2300" dirty="0"/>
              <a:t>The Homeland Security Exercise and Evaluation Program (HSEEP) provides a set of guiding principles for exercise programs, as well as a common approach to exercise program management, design and development, conduct, evaluation, and improvement planning. </a:t>
            </a:r>
          </a:p>
          <a:p>
            <a:pPr marL="0" indent="0">
              <a:lnSpc>
                <a:spcPct val="100000"/>
              </a:lnSpc>
              <a:spcBef>
                <a:spcPts val="600"/>
              </a:spcBef>
              <a:buNone/>
            </a:pPr>
            <a:r>
              <a:rPr lang="en-US" sz="2300" dirty="0"/>
              <a:t>For additional information on HSEEP, NSGP Appendix | February 2020 Page C-3 refer to </a:t>
            </a:r>
            <a:r>
              <a:rPr lang="en-US" sz="2300" dirty="0">
                <a:hlinkClick r:id="rId3"/>
              </a:rPr>
              <a:t>https://www.fema.gov/exercise</a:t>
            </a:r>
            <a:r>
              <a:rPr lang="en-US" sz="2300" dirty="0"/>
              <a:t>. </a:t>
            </a:r>
          </a:p>
          <a:p>
            <a:pPr marL="0" indent="0">
              <a:spcBef>
                <a:spcPts val="600"/>
              </a:spcBef>
              <a:buNone/>
            </a:pPr>
            <a:endParaRPr lang="en-US" sz="2300" dirty="0"/>
          </a:p>
        </p:txBody>
      </p:sp>
      <p:sp>
        <p:nvSpPr>
          <p:cNvPr id="4" name="Slide Number Placeholder 3">
            <a:extLst>
              <a:ext uri="{FF2B5EF4-FFF2-40B4-BE49-F238E27FC236}">
                <a16:creationId xmlns:a16="http://schemas.microsoft.com/office/drawing/2014/main" id="{673E77B2-9A4B-C884-2C7B-FE022A83471E}"/>
              </a:ext>
            </a:extLst>
          </p:cNvPr>
          <p:cNvSpPr>
            <a:spLocks noGrp="1"/>
          </p:cNvSpPr>
          <p:nvPr>
            <p:ph type="sldNum" sz="quarter" idx="12"/>
          </p:nvPr>
        </p:nvSpPr>
        <p:spPr/>
        <p:txBody>
          <a:bodyPr/>
          <a:lstStyle/>
          <a:p>
            <a:fld id="{F386D023-77AF-45F7-BF29-4FEFE9175272}" type="slidenum">
              <a:rPr lang="en-US" smtClean="0"/>
              <a:t>30</a:t>
            </a:fld>
            <a:endParaRPr lang="en-US"/>
          </a:p>
        </p:txBody>
      </p:sp>
    </p:spTree>
    <p:extLst>
      <p:ext uri="{BB962C8B-B14F-4D97-AF65-F5344CB8AC3E}">
        <p14:creationId xmlns:p14="http://schemas.microsoft.com/office/powerpoint/2010/main" val="77257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8461-6DDC-81F6-CA13-204080C00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A41AF-1650-3CA1-CFFA-063867400B81}"/>
              </a:ext>
            </a:extLst>
          </p:cNvPr>
          <p:cNvSpPr>
            <a:spLocks noGrp="1"/>
          </p:cNvSpPr>
          <p:nvPr>
            <p:ph type="title"/>
          </p:nvPr>
        </p:nvSpPr>
        <p:spPr>
          <a:xfrm>
            <a:off x="637674" y="39281"/>
            <a:ext cx="10151921" cy="1572951"/>
          </a:xfrm>
        </p:spPr>
        <p:txBody>
          <a:bodyPr/>
          <a:lstStyle/>
          <a:p>
            <a:r>
              <a:rPr lang="en-US" b="1" dirty="0">
                <a:solidFill>
                  <a:schemeClr val="accent1"/>
                </a:solidFill>
              </a:rPr>
              <a:t>Unallowable Costs</a:t>
            </a:r>
          </a:p>
        </p:txBody>
      </p:sp>
      <p:sp>
        <p:nvSpPr>
          <p:cNvPr id="3" name="Content Placeholder 2">
            <a:extLst>
              <a:ext uri="{FF2B5EF4-FFF2-40B4-BE49-F238E27FC236}">
                <a16:creationId xmlns:a16="http://schemas.microsoft.com/office/drawing/2014/main" id="{D455147B-5C64-C0CE-E4AA-DD6B0BE490FB}"/>
              </a:ext>
            </a:extLst>
          </p:cNvPr>
          <p:cNvSpPr>
            <a:spLocks noGrp="1"/>
          </p:cNvSpPr>
          <p:nvPr>
            <p:ph idx="1"/>
          </p:nvPr>
        </p:nvSpPr>
        <p:spPr>
          <a:xfrm>
            <a:off x="694765" y="1272281"/>
            <a:ext cx="10859561" cy="4801660"/>
          </a:xfrm>
        </p:spPr>
        <p:txBody>
          <a:bodyPr numCol="2" spcCol="457200">
            <a:noAutofit/>
          </a:bodyPr>
          <a:lstStyle/>
          <a:p>
            <a:pPr marL="0" indent="0">
              <a:buNone/>
            </a:pPr>
            <a:r>
              <a:rPr lang="en-US" sz="2000" dirty="0"/>
              <a:t>The following projects and costs are considered ineligible for award consideration:</a:t>
            </a:r>
          </a:p>
          <a:p>
            <a:r>
              <a:rPr lang="en-US" sz="2000" dirty="0"/>
              <a:t>Organization costs, and operational overtime costs</a:t>
            </a:r>
          </a:p>
          <a:p>
            <a:r>
              <a:rPr lang="en-US" sz="2000" dirty="0"/>
              <a:t>Hiring of public safety personnel</a:t>
            </a:r>
          </a:p>
          <a:p>
            <a:r>
              <a:rPr lang="en-US" sz="2000" dirty="0"/>
              <a:t>General-use expenditures</a:t>
            </a:r>
          </a:p>
          <a:p>
            <a:r>
              <a:rPr lang="en-US" sz="2000" dirty="0"/>
              <a:t>Overtime and backfill</a:t>
            </a:r>
          </a:p>
          <a:p>
            <a:r>
              <a:rPr lang="en-US" sz="2000" dirty="0"/>
              <a:t>Initiatives that do not address the implementation of programs/initiatives to build prevention and protection-focused capabilities directed at identified facilities and/or the surrounding communities</a:t>
            </a:r>
          </a:p>
          <a:p>
            <a:r>
              <a:rPr lang="en-US" sz="2000" dirty="0"/>
              <a:t>The development of risk/vulnerability assessment models</a:t>
            </a:r>
          </a:p>
          <a:p>
            <a:r>
              <a:rPr lang="en-US" sz="2000" dirty="0"/>
              <a:t>Initiatives that fund risk or vulnerability security assessments or the development of the IJ</a:t>
            </a:r>
          </a:p>
          <a:p>
            <a:r>
              <a:rPr lang="en-US" sz="2000" dirty="0"/>
              <a:t>Initiatives in which federal agencies are the beneficiary or that enhance federal property</a:t>
            </a:r>
          </a:p>
          <a:p>
            <a:r>
              <a:rPr lang="en-US" sz="2000" dirty="0"/>
              <a:t>Initiatives which study technology development</a:t>
            </a:r>
          </a:p>
          <a:p>
            <a:r>
              <a:rPr lang="en-US" sz="2000" dirty="0"/>
              <a:t>Proof-of-concept initiatives</a:t>
            </a:r>
          </a:p>
          <a:p>
            <a:r>
              <a:rPr lang="en-US" sz="2000" dirty="0"/>
              <a:t>Initiatives that duplicate capabilities being provided by the Federal Government</a:t>
            </a:r>
          </a:p>
          <a:p>
            <a:r>
              <a:rPr lang="en-US" sz="2000" dirty="0"/>
              <a:t>Organizational operating expenses</a:t>
            </a:r>
          </a:p>
          <a:p>
            <a:r>
              <a:rPr lang="en-US" sz="2000" dirty="0"/>
              <a:t>Reimbursement of pre-award security expenses</a:t>
            </a:r>
            <a:endParaRPr lang="en-US" sz="1800" dirty="0"/>
          </a:p>
        </p:txBody>
      </p:sp>
      <p:sp>
        <p:nvSpPr>
          <p:cNvPr id="4" name="Slide Number Placeholder 3">
            <a:extLst>
              <a:ext uri="{FF2B5EF4-FFF2-40B4-BE49-F238E27FC236}">
                <a16:creationId xmlns:a16="http://schemas.microsoft.com/office/drawing/2014/main" id="{CED5B04E-23BE-BEA6-2F8D-2975AF27B859}"/>
              </a:ext>
            </a:extLst>
          </p:cNvPr>
          <p:cNvSpPr>
            <a:spLocks noGrp="1"/>
          </p:cNvSpPr>
          <p:nvPr>
            <p:ph type="sldNum" sz="quarter" idx="12"/>
          </p:nvPr>
        </p:nvSpPr>
        <p:spPr/>
        <p:txBody>
          <a:bodyPr/>
          <a:lstStyle/>
          <a:p>
            <a:fld id="{F386D023-77AF-45F7-BF29-4FEFE9175272}" type="slidenum">
              <a:rPr lang="en-US" smtClean="0"/>
              <a:t>31</a:t>
            </a:fld>
            <a:endParaRPr lang="en-US"/>
          </a:p>
        </p:txBody>
      </p:sp>
    </p:spTree>
    <p:extLst>
      <p:ext uri="{BB962C8B-B14F-4D97-AF65-F5344CB8AC3E}">
        <p14:creationId xmlns:p14="http://schemas.microsoft.com/office/powerpoint/2010/main" val="139866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EF8E9-0486-163E-DFBE-19CF490D6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CBE8B-92B9-3337-B0A3-B4772E75B4E3}"/>
              </a:ext>
            </a:extLst>
          </p:cNvPr>
          <p:cNvSpPr>
            <a:spLocks noGrp="1"/>
          </p:cNvSpPr>
          <p:nvPr>
            <p:ph type="title"/>
          </p:nvPr>
        </p:nvSpPr>
        <p:spPr>
          <a:xfrm>
            <a:off x="1842447" y="566261"/>
            <a:ext cx="10017887" cy="838200"/>
          </a:xfrm>
        </p:spPr>
        <p:txBody>
          <a:bodyPr>
            <a:normAutofit/>
          </a:bodyPr>
          <a:lstStyle/>
          <a:p>
            <a:r>
              <a:rPr lang="en-US" b="1" dirty="0">
                <a:solidFill>
                  <a:schemeClr val="accent1"/>
                </a:solidFill>
              </a:rPr>
              <a:t>Application Packet– what is required?</a:t>
            </a:r>
          </a:p>
        </p:txBody>
      </p:sp>
      <p:sp>
        <p:nvSpPr>
          <p:cNvPr id="3" name="Content Placeholder 2">
            <a:extLst>
              <a:ext uri="{FF2B5EF4-FFF2-40B4-BE49-F238E27FC236}">
                <a16:creationId xmlns:a16="http://schemas.microsoft.com/office/drawing/2014/main" id="{C8AEE19C-DC2A-042B-13EA-D85BF6C16B22}"/>
              </a:ext>
            </a:extLst>
          </p:cNvPr>
          <p:cNvSpPr>
            <a:spLocks noGrp="1"/>
          </p:cNvSpPr>
          <p:nvPr>
            <p:ph idx="1"/>
          </p:nvPr>
        </p:nvSpPr>
        <p:spPr>
          <a:xfrm>
            <a:off x="283537" y="1404462"/>
            <a:ext cx="11576797" cy="5334592"/>
          </a:xfrm>
        </p:spPr>
        <p:txBody>
          <a:bodyPr>
            <a:noAutofit/>
          </a:bodyPr>
          <a:lstStyle/>
          <a:p>
            <a:pPr marL="0" indent="0">
              <a:buSzPct val="100000"/>
              <a:buNone/>
            </a:pPr>
            <a:r>
              <a:rPr lang="en-US" dirty="0"/>
              <a:t>1. Obtain a Unique Entity Identifier (UEI) </a:t>
            </a:r>
          </a:p>
          <a:p>
            <a:pPr marL="457200" lvl="1" indent="0">
              <a:buNone/>
            </a:pPr>
            <a:r>
              <a:rPr lang="en-US" sz="2400" dirty="0"/>
              <a:t>Must be obtained at </a:t>
            </a:r>
            <a:r>
              <a:rPr lang="en-US" sz="2400" dirty="0">
                <a:hlinkClick r:id="rId3"/>
              </a:rPr>
              <a:t>sam.gov </a:t>
            </a:r>
            <a:r>
              <a:rPr lang="en-US" sz="2400" dirty="0"/>
              <a:t>before submitting your application packet </a:t>
            </a:r>
          </a:p>
          <a:p>
            <a:pPr marL="0" indent="0">
              <a:buNone/>
            </a:pPr>
            <a:r>
              <a:rPr lang="en-US" dirty="0"/>
              <a:t>2. Complete the Following Documents: </a:t>
            </a:r>
          </a:p>
          <a:p>
            <a:pPr marL="800100" lvl="1" indent="-342900">
              <a:buSzPct val="100000"/>
              <a:buFont typeface="+mj-lt"/>
              <a:buAutoNum type="alphaLcPeriod"/>
            </a:pPr>
            <a:r>
              <a:rPr lang="en-US" sz="2400" dirty="0"/>
              <a:t>NSGP Investment Justification (IJ) </a:t>
            </a:r>
          </a:p>
          <a:p>
            <a:pPr marL="1371600" lvl="3" indent="0">
              <a:buNone/>
            </a:pPr>
            <a:r>
              <a:rPr lang="en-US" sz="2400" dirty="0"/>
              <a:t>This form can be found at </a:t>
            </a:r>
            <a:r>
              <a:rPr lang="en-US" sz="2400" dirty="0">
                <a:hlinkClick r:id="rId4"/>
              </a:rPr>
              <a:t>DataCounts</a:t>
            </a:r>
            <a:r>
              <a:rPr lang="en-US" sz="2400" dirty="0"/>
              <a:t> </a:t>
            </a:r>
          </a:p>
          <a:p>
            <a:pPr marL="1371600" lvl="3" indent="0">
              <a:buNone/>
            </a:pPr>
            <a:r>
              <a:rPr lang="en-US" sz="2400" dirty="0"/>
              <a:t>All milestones </a:t>
            </a:r>
            <a:r>
              <a:rPr lang="en-US" sz="2400" b="1" dirty="0"/>
              <a:t>must </a:t>
            </a:r>
            <a:r>
              <a:rPr lang="en-US" sz="2400" dirty="0"/>
              <a:t>be between 9/1/2026 and 5/31/2029</a:t>
            </a:r>
          </a:p>
          <a:p>
            <a:pPr marL="800100" lvl="1" indent="-342900">
              <a:buSzPct val="100000"/>
              <a:buFont typeface="+mj-lt"/>
              <a:buAutoNum type="alphaLcPeriod"/>
            </a:pPr>
            <a:r>
              <a:rPr lang="en-US" sz="2400" dirty="0"/>
              <a:t>Vulnerability/Risk Assessment </a:t>
            </a:r>
          </a:p>
          <a:p>
            <a:pPr marL="1371600" lvl="3" indent="0">
              <a:buNone/>
            </a:pPr>
            <a:r>
              <a:rPr lang="en-US" sz="2400" dirty="0"/>
              <a:t>If you cannot schedule an on-site risk assessment, you can utilize a self risk assessment, or contact us directly for assistance </a:t>
            </a:r>
          </a:p>
        </p:txBody>
      </p:sp>
      <p:sp>
        <p:nvSpPr>
          <p:cNvPr id="4" name="Slide Number Placeholder 3">
            <a:extLst>
              <a:ext uri="{FF2B5EF4-FFF2-40B4-BE49-F238E27FC236}">
                <a16:creationId xmlns:a16="http://schemas.microsoft.com/office/drawing/2014/main" id="{5D1E3E14-745C-C518-9709-3A0077302B14}"/>
              </a:ext>
            </a:extLst>
          </p:cNvPr>
          <p:cNvSpPr>
            <a:spLocks noGrp="1"/>
          </p:cNvSpPr>
          <p:nvPr>
            <p:ph type="sldNum" sz="quarter" idx="12"/>
          </p:nvPr>
        </p:nvSpPr>
        <p:spPr/>
        <p:txBody>
          <a:bodyPr/>
          <a:lstStyle/>
          <a:p>
            <a:fld id="{F386D023-77AF-45F7-BF29-4FEFE9175272}" type="slidenum">
              <a:rPr lang="en-US" smtClean="0"/>
              <a:t>32</a:t>
            </a:fld>
            <a:endParaRPr lang="en-US"/>
          </a:p>
        </p:txBody>
      </p:sp>
      <p:sp>
        <p:nvSpPr>
          <p:cNvPr id="5" name="TextBox 4">
            <a:extLst>
              <a:ext uri="{FF2B5EF4-FFF2-40B4-BE49-F238E27FC236}">
                <a16:creationId xmlns:a16="http://schemas.microsoft.com/office/drawing/2014/main" id="{28F49E58-E834-A72A-69D2-21DAA13AA287}"/>
              </a:ext>
            </a:extLst>
          </p:cNvPr>
          <p:cNvSpPr txBox="1"/>
          <p:nvPr/>
        </p:nvSpPr>
        <p:spPr>
          <a:xfrm>
            <a:off x="283537" y="571499"/>
            <a:ext cx="1155060" cy="461665"/>
          </a:xfrm>
          <a:prstGeom prst="rect">
            <a:avLst/>
          </a:prstGeom>
          <a:noFill/>
        </p:spPr>
        <p:txBody>
          <a:bodyPr wrap="none" rtlCol="0">
            <a:spAutoFit/>
          </a:bodyPr>
          <a:lstStyle/>
          <a:p>
            <a:r>
              <a:rPr lang="en-US" sz="2400" i="1" dirty="0">
                <a:solidFill>
                  <a:srgbClr val="043061"/>
                </a:solidFill>
              </a:rPr>
              <a:t>Review: </a:t>
            </a:r>
          </a:p>
        </p:txBody>
      </p:sp>
    </p:spTree>
    <p:extLst>
      <p:ext uri="{BB962C8B-B14F-4D97-AF65-F5344CB8AC3E}">
        <p14:creationId xmlns:p14="http://schemas.microsoft.com/office/powerpoint/2010/main" val="316542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569FE-2838-C01D-52BA-924399B32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7B416-60FD-E2BD-41E6-174AF38A1D0C}"/>
              </a:ext>
            </a:extLst>
          </p:cNvPr>
          <p:cNvSpPr>
            <a:spLocks noGrp="1"/>
          </p:cNvSpPr>
          <p:nvPr>
            <p:ph type="title"/>
          </p:nvPr>
        </p:nvSpPr>
        <p:spPr>
          <a:xfrm>
            <a:off x="307602" y="609600"/>
            <a:ext cx="9905998" cy="838200"/>
          </a:xfrm>
        </p:spPr>
        <p:txBody>
          <a:bodyPr/>
          <a:lstStyle/>
          <a:p>
            <a:r>
              <a:rPr lang="en-US" b="1" dirty="0">
                <a:solidFill>
                  <a:schemeClr val="accent1"/>
                </a:solidFill>
              </a:rPr>
              <a:t>Application Packet– Continued</a:t>
            </a:r>
          </a:p>
        </p:txBody>
      </p:sp>
      <p:sp>
        <p:nvSpPr>
          <p:cNvPr id="3" name="Content Placeholder 2">
            <a:extLst>
              <a:ext uri="{FF2B5EF4-FFF2-40B4-BE49-F238E27FC236}">
                <a16:creationId xmlns:a16="http://schemas.microsoft.com/office/drawing/2014/main" id="{2BF273F5-9689-4974-517E-8384AD071608}"/>
              </a:ext>
            </a:extLst>
          </p:cNvPr>
          <p:cNvSpPr>
            <a:spLocks noGrp="1"/>
          </p:cNvSpPr>
          <p:nvPr>
            <p:ph idx="1"/>
          </p:nvPr>
        </p:nvSpPr>
        <p:spPr>
          <a:xfrm>
            <a:off x="307600" y="1447800"/>
            <a:ext cx="11576797" cy="4888195"/>
          </a:xfrm>
        </p:spPr>
        <p:txBody>
          <a:bodyPr>
            <a:noAutofit/>
          </a:bodyPr>
          <a:lstStyle/>
          <a:p>
            <a:pPr marL="914400" lvl="1" indent="-457200">
              <a:buSzPct val="100000"/>
              <a:buFont typeface="+mj-lt"/>
              <a:buAutoNum type="alphaLcPeriod" startAt="3"/>
            </a:pPr>
            <a:r>
              <a:rPr lang="en-US" dirty="0"/>
              <a:t>Mission Statement </a:t>
            </a:r>
          </a:p>
          <a:p>
            <a:pPr marL="1371600" lvl="3" indent="0">
              <a:buNone/>
            </a:pPr>
            <a:r>
              <a:rPr lang="en-US" sz="2000" dirty="0"/>
              <a:t>If you do not have a mission statement, you will need to create one </a:t>
            </a:r>
          </a:p>
          <a:p>
            <a:pPr marL="914400" lvl="1" indent="-457200">
              <a:buFont typeface="+mj-lt"/>
              <a:buAutoNum type="alphaLcPeriod" startAt="4"/>
            </a:pPr>
            <a:r>
              <a:rPr lang="en-US" dirty="0"/>
              <a:t>Other Supporting Information (if necessary) Environmental Planning and Historic Preservation (EHP). </a:t>
            </a:r>
          </a:p>
          <a:p>
            <a:pPr marL="914400" indent="-914400">
              <a:buNone/>
            </a:pPr>
            <a:r>
              <a:rPr lang="en-US" sz="2000" dirty="0"/>
              <a:t>	</a:t>
            </a:r>
            <a:r>
              <a:rPr lang="en-US" sz="2000" b="1" dirty="0"/>
              <a:t>EHP is not required at time of application </a:t>
            </a:r>
            <a:r>
              <a:rPr lang="en-US" sz="2000" dirty="0"/>
              <a:t>but required before any physical work can begin on your facility.</a:t>
            </a:r>
          </a:p>
          <a:p>
            <a:pPr marL="914400" indent="-914400">
              <a:buNone/>
            </a:pPr>
            <a:endParaRPr lang="en-US" sz="2000" dirty="0"/>
          </a:p>
          <a:p>
            <a:pPr marL="0" indent="0">
              <a:buNone/>
            </a:pPr>
            <a:r>
              <a:rPr lang="en-US" sz="2000" dirty="0"/>
              <a:t>Other supporting documents may include;</a:t>
            </a:r>
          </a:p>
          <a:p>
            <a:r>
              <a:rPr lang="en-US" sz="2000" dirty="0"/>
              <a:t>Police Reports/ articles / logs of activity that supports your need for security enhancements</a:t>
            </a:r>
          </a:p>
          <a:p>
            <a:r>
              <a:rPr lang="en-US" sz="2000" dirty="0"/>
              <a:t>Security team / working group / council meeting minutes or other record supporting</a:t>
            </a:r>
          </a:p>
        </p:txBody>
      </p:sp>
      <p:sp>
        <p:nvSpPr>
          <p:cNvPr id="4" name="Slide Number Placeholder 3">
            <a:extLst>
              <a:ext uri="{FF2B5EF4-FFF2-40B4-BE49-F238E27FC236}">
                <a16:creationId xmlns:a16="http://schemas.microsoft.com/office/drawing/2014/main" id="{4F6D9144-7F58-02EA-3BAF-AF3972E2D110}"/>
              </a:ext>
            </a:extLst>
          </p:cNvPr>
          <p:cNvSpPr>
            <a:spLocks noGrp="1"/>
          </p:cNvSpPr>
          <p:nvPr>
            <p:ph type="sldNum" sz="quarter" idx="12"/>
          </p:nvPr>
        </p:nvSpPr>
        <p:spPr/>
        <p:txBody>
          <a:bodyPr/>
          <a:lstStyle/>
          <a:p>
            <a:fld id="{F386D023-77AF-45F7-BF29-4FEFE9175272}" type="slidenum">
              <a:rPr lang="en-US" smtClean="0"/>
              <a:t>33</a:t>
            </a:fld>
            <a:endParaRPr lang="en-US"/>
          </a:p>
        </p:txBody>
      </p:sp>
    </p:spTree>
    <p:extLst>
      <p:ext uri="{BB962C8B-B14F-4D97-AF65-F5344CB8AC3E}">
        <p14:creationId xmlns:p14="http://schemas.microsoft.com/office/powerpoint/2010/main" val="2756473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5322-1ED3-0E9B-B89D-8A1CC67688B8}"/>
              </a:ext>
            </a:extLst>
          </p:cNvPr>
          <p:cNvSpPr>
            <a:spLocks noGrp="1"/>
          </p:cNvSpPr>
          <p:nvPr>
            <p:ph type="title"/>
          </p:nvPr>
        </p:nvSpPr>
        <p:spPr>
          <a:xfrm>
            <a:off x="1115705" y="2392727"/>
            <a:ext cx="5121321" cy="1478570"/>
          </a:xfrm>
        </p:spPr>
        <p:txBody>
          <a:bodyPr/>
          <a:lstStyle/>
          <a:p>
            <a:pPr algn="ctr"/>
            <a:r>
              <a:rPr lang="en-US" b="1" dirty="0"/>
              <a:t>Walk Through IJ</a:t>
            </a:r>
          </a:p>
        </p:txBody>
      </p:sp>
      <p:pic>
        <p:nvPicPr>
          <p:cNvPr id="6" name="Picture 5">
            <a:extLst>
              <a:ext uri="{FF2B5EF4-FFF2-40B4-BE49-F238E27FC236}">
                <a16:creationId xmlns:a16="http://schemas.microsoft.com/office/drawing/2014/main" id="{5FA2793F-87C1-3220-B6B8-576C86C7FB40}"/>
              </a:ext>
            </a:extLst>
          </p:cNvPr>
          <p:cNvPicPr>
            <a:picLocks noChangeAspect="1"/>
          </p:cNvPicPr>
          <p:nvPr/>
        </p:nvPicPr>
        <p:blipFill>
          <a:blip r:embed="rId2"/>
          <a:stretch>
            <a:fillRect/>
          </a:stretch>
        </p:blipFill>
        <p:spPr>
          <a:xfrm>
            <a:off x="6755642" y="205386"/>
            <a:ext cx="4933898" cy="6428001"/>
          </a:xfrm>
          <a:prstGeom prst="rect">
            <a:avLst/>
          </a:prstGeom>
        </p:spPr>
      </p:pic>
    </p:spTree>
    <p:extLst>
      <p:ext uri="{BB962C8B-B14F-4D97-AF65-F5344CB8AC3E}">
        <p14:creationId xmlns:p14="http://schemas.microsoft.com/office/powerpoint/2010/main" val="3318706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BEF71-63A0-EDE7-3211-749ED0908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D5A02-55B1-C515-D20A-6D075545A423}"/>
              </a:ext>
            </a:extLst>
          </p:cNvPr>
          <p:cNvSpPr>
            <a:spLocks noGrp="1"/>
          </p:cNvSpPr>
          <p:nvPr>
            <p:ph type="title"/>
          </p:nvPr>
        </p:nvSpPr>
        <p:spPr>
          <a:xfrm>
            <a:off x="184770" y="403746"/>
            <a:ext cx="9905998" cy="618699"/>
          </a:xfrm>
        </p:spPr>
        <p:txBody>
          <a:bodyPr/>
          <a:lstStyle/>
          <a:p>
            <a:r>
              <a:rPr lang="en-US" b="1" dirty="0">
                <a:solidFill>
                  <a:schemeClr val="accent1"/>
                </a:solidFill>
              </a:rPr>
              <a:t>Application lessons learned	</a:t>
            </a:r>
          </a:p>
        </p:txBody>
      </p:sp>
      <p:sp>
        <p:nvSpPr>
          <p:cNvPr id="3" name="Content Placeholder 2">
            <a:extLst>
              <a:ext uri="{FF2B5EF4-FFF2-40B4-BE49-F238E27FC236}">
                <a16:creationId xmlns:a16="http://schemas.microsoft.com/office/drawing/2014/main" id="{1C8F430A-7F01-FB2C-5B32-DD257121EDC7}"/>
              </a:ext>
            </a:extLst>
          </p:cNvPr>
          <p:cNvSpPr>
            <a:spLocks noGrp="1"/>
          </p:cNvSpPr>
          <p:nvPr>
            <p:ph idx="1"/>
          </p:nvPr>
        </p:nvSpPr>
        <p:spPr>
          <a:xfrm>
            <a:off x="0" y="1022445"/>
            <a:ext cx="11576797" cy="5239603"/>
          </a:xfrm>
        </p:spPr>
        <p:txBody>
          <a:bodyPr>
            <a:noAutofit/>
          </a:bodyPr>
          <a:lstStyle/>
          <a:p>
            <a:pPr lvl="1"/>
            <a:r>
              <a:rPr lang="en-US" sz="1800" dirty="0"/>
              <a:t>Review the scoring matrix to give you an edge </a:t>
            </a:r>
            <a:r>
              <a:rPr lang="en-US" sz="1800" dirty="0">
                <a:hlinkClick r:id="rId3"/>
              </a:rPr>
              <a:t>https://www.datacounts.net/nsgp/documents/FY22/FY22%20NSGP%20Scoring%20Matrix_FINAL.pdf</a:t>
            </a:r>
            <a:r>
              <a:rPr lang="en-US" sz="1800" dirty="0"/>
              <a:t> </a:t>
            </a:r>
          </a:p>
          <a:p>
            <a:pPr lvl="1"/>
            <a:r>
              <a:rPr lang="en-US" sz="1800" dirty="0"/>
              <a:t>Read the directions on the IJ completely</a:t>
            </a:r>
          </a:p>
          <a:p>
            <a:pPr lvl="1"/>
            <a:r>
              <a:rPr lang="en-US" sz="1800" dirty="0"/>
              <a:t>Fill in each section</a:t>
            </a:r>
          </a:p>
          <a:p>
            <a:pPr lvl="1"/>
            <a:r>
              <a:rPr lang="en-US" sz="1800" dirty="0"/>
              <a:t>Do not copy and paste duplicate projects – make sure each facility stands out from each other</a:t>
            </a:r>
          </a:p>
          <a:p>
            <a:pPr lvl="1"/>
            <a:r>
              <a:rPr lang="en-US" sz="1800" dirty="0"/>
              <a:t>Double check your math equals the requested amount</a:t>
            </a:r>
          </a:p>
          <a:p>
            <a:pPr lvl="1"/>
            <a:r>
              <a:rPr lang="en-US" sz="1800" dirty="0"/>
              <a:t>Only list allowable items</a:t>
            </a:r>
          </a:p>
          <a:p>
            <a:pPr lvl="1"/>
            <a:r>
              <a:rPr lang="en-US" sz="1800" dirty="0"/>
              <a:t>Make sure milestones are reasonable and list key actions that receive a score, such as “Environment Historic Preservation (EHP) approval”. </a:t>
            </a:r>
          </a:p>
          <a:p>
            <a:pPr lvl="1"/>
            <a:r>
              <a:rPr lang="en-US" sz="1800" dirty="0"/>
              <a:t>Detail your facility vulnerabilities and Priorities (Target Hardening)</a:t>
            </a:r>
          </a:p>
          <a:p>
            <a:pPr lvl="1"/>
            <a:r>
              <a:rPr lang="en-US" sz="1800" dirty="0"/>
              <a:t>If you can fit under more than one org. type, use the one that has the highest multiplier</a:t>
            </a:r>
          </a:p>
          <a:p>
            <a:pPr lvl="1"/>
            <a:r>
              <a:rPr lang="en-US" sz="1800" dirty="0"/>
              <a:t>Enter your zip + 4. </a:t>
            </a:r>
          </a:p>
          <a:p>
            <a:pPr lvl="1"/>
            <a:r>
              <a:rPr lang="en-US" sz="1800" dirty="0"/>
              <a:t>Review before submitting your packet</a:t>
            </a:r>
          </a:p>
          <a:p>
            <a:pPr lvl="1"/>
            <a:r>
              <a:rPr lang="en-US" sz="1800" dirty="0"/>
              <a:t>Name your file correctly. File name if my org name is Kansas Ad Astra:  FY2026_NSGP_S_KS_Kansas Ad Astra</a:t>
            </a:r>
          </a:p>
          <a:p>
            <a:pPr lvl="1"/>
            <a:r>
              <a:rPr lang="en-US" sz="1800" dirty="0"/>
              <a:t>If you have questions, go to </a:t>
            </a:r>
            <a:r>
              <a:rPr lang="en-US" sz="1800" dirty="0">
                <a:hlinkClick r:id="rId4"/>
              </a:rPr>
              <a:t>http://www.datacounts.net/nsgp</a:t>
            </a:r>
            <a:r>
              <a:rPr lang="en-US" sz="1800" dirty="0"/>
              <a:t> or reach out and ask </a:t>
            </a:r>
            <a:r>
              <a:rPr lang="en-US" sz="1800" dirty="0">
                <a:hlinkClick r:id="rId5"/>
              </a:rPr>
              <a:t>NSGP.KHP@KS.GOV</a:t>
            </a:r>
            <a:r>
              <a:rPr lang="en-US" sz="1800" dirty="0"/>
              <a:t> </a:t>
            </a:r>
          </a:p>
        </p:txBody>
      </p:sp>
      <p:sp>
        <p:nvSpPr>
          <p:cNvPr id="4" name="Slide Number Placeholder 3">
            <a:extLst>
              <a:ext uri="{FF2B5EF4-FFF2-40B4-BE49-F238E27FC236}">
                <a16:creationId xmlns:a16="http://schemas.microsoft.com/office/drawing/2014/main" id="{D0C7CBA8-DD09-EE22-5D9C-25F892E332C1}"/>
              </a:ext>
            </a:extLst>
          </p:cNvPr>
          <p:cNvSpPr>
            <a:spLocks noGrp="1"/>
          </p:cNvSpPr>
          <p:nvPr>
            <p:ph type="sldNum" sz="quarter" idx="12"/>
          </p:nvPr>
        </p:nvSpPr>
        <p:spPr/>
        <p:txBody>
          <a:bodyPr/>
          <a:lstStyle/>
          <a:p>
            <a:fld id="{F386D023-77AF-45F7-BF29-4FEFE9175272}" type="slidenum">
              <a:rPr lang="en-US" smtClean="0"/>
              <a:t>35</a:t>
            </a:fld>
            <a:endParaRPr lang="en-US"/>
          </a:p>
        </p:txBody>
      </p:sp>
    </p:spTree>
    <p:extLst>
      <p:ext uri="{BB962C8B-B14F-4D97-AF65-F5344CB8AC3E}">
        <p14:creationId xmlns:p14="http://schemas.microsoft.com/office/powerpoint/2010/main" val="1574354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C23C-5874-C562-7EF1-1BA64399216B}"/>
              </a:ext>
            </a:extLst>
          </p:cNvPr>
          <p:cNvSpPr>
            <a:spLocks noGrp="1"/>
          </p:cNvSpPr>
          <p:nvPr>
            <p:ph type="title"/>
          </p:nvPr>
        </p:nvSpPr>
        <p:spPr>
          <a:xfrm>
            <a:off x="7327560" y="634993"/>
            <a:ext cx="4382220" cy="944821"/>
          </a:xfrm>
        </p:spPr>
        <p:txBody>
          <a:bodyPr/>
          <a:lstStyle/>
          <a:p>
            <a:r>
              <a:rPr lang="en-US" b="1" dirty="0">
                <a:solidFill>
                  <a:schemeClr val="accent1"/>
                </a:solidFill>
              </a:rPr>
              <a:t>Contacts</a:t>
            </a:r>
          </a:p>
        </p:txBody>
      </p:sp>
      <p:sp>
        <p:nvSpPr>
          <p:cNvPr id="3" name="Rectangle: Rounded Corners 2">
            <a:extLst>
              <a:ext uri="{FF2B5EF4-FFF2-40B4-BE49-F238E27FC236}">
                <a16:creationId xmlns:a16="http://schemas.microsoft.com/office/drawing/2014/main" id="{34105C6A-5CA4-4A55-0A32-F2191194E698}"/>
              </a:ext>
            </a:extLst>
          </p:cNvPr>
          <p:cNvSpPr/>
          <p:nvPr/>
        </p:nvSpPr>
        <p:spPr>
          <a:xfrm>
            <a:off x="7327555" y="1700316"/>
            <a:ext cx="4503565" cy="1969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Lieutenant Edna Murphy K-299</a:t>
            </a:r>
          </a:p>
          <a:p>
            <a:r>
              <a:rPr lang="en-US" sz="1400" dirty="0"/>
              <a:t>KHP – Fiscal / Grant Administration </a:t>
            </a:r>
          </a:p>
          <a:p>
            <a:r>
              <a:rPr lang="en-US" sz="1400" dirty="0"/>
              <a:t>122 SW 7</a:t>
            </a:r>
            <a:r>
              <a:rPr lang="en-US" sz="1400" baseline="30000" dirty="0"/>
              <a:t>th</a:t>
            </a:r>
            <a:r>
              <a:rPr lang="en-US" sz="1400" dirty="0"/>
              <a:t> Street, Topeka, KS  66603-3847</a:t>
            </a:r>
          </a:p>
          <a:p>
            <a:r>
              <a:rPr lang="en-US" sz="1400" dirty="0"/>
              <a:t>(785) 207-0423 (Cell)</a:t>
            </a:r>
          </a:p>
          <a:p>
            <a:r>
              <a:rPr lang="en-US" sz="1400" u="sng" dirty="0">
                <a:solidFill>
                  <a:srgbClr val="00B0F0"/>
                </a:solidFill>
                <a:hlinkClick r:id="rId3">
                  <a:extLst>
                    <a:ext uri="{A12FA001-AC4F-418D-AE19-62706E023703}">
                      <ahyp:hlinkClr xmlns:ahyp="http://schemas.microsoft.com/office/drawing/2018/hyperlinkcolor" val="tx"/>
                    </a:ext>
                  </a:extLst>
                </a:hlinkClick>
              </a:rPr>
              <a:t>Edna.murphy@ks.gov</a:t>
            </a:r>
            <a:r>
              <a:rPr lang="en-US" sz="1400" dirty="0">
                <a:solidFill>
                  <a:srgbClr val="00B0F0"/>
                </a:solidFill>
              </a:rPr>
              <a:t> </a:t>
            </a:r>
          </a:p>
          <a:p>
            <a:r>
              <a:rPr lang="en-US" sz="1400" dirty="0">
                <a:solidFill>
                  <a:srgbClr val="FFFF00"/>
                </a:solidFill>
                <a:hlinkClick r:id="rId4">
                  <a:extLst>
                    <a:ext uri="{A12FA001-AC4F-418D-AE19-62706E023703}">
                      <ahyp:hlinkClr xmlns:ahyp="http://schemas.microsoft.com/office/drawing/2018/hyperlinkcolor" val="tx"/>
                    </a:ext>
                  </a:extLst>
                </a:hlinkClick>
              </a:rPr>
              <a:t>NSGP.KHP@KS.GOV</a:t>
            </a:r>
            <a:r>
              <a:rPr lang="en-US" sz="1400" dirty="0">
                <a:solidFill>
                  <a:srgbClr val="FFFF00"/>
                </a:solidFill>
              </a:rPr>
              <a:t> </a:t>
            </a:r>
          </a:p>
        </p:txBody>
      </p:sp>
      <p:sp>
        <p:nvSpPr>
          <p:cNvPr id="14" name="Rectangle: Rounded Corners 13">
            <a:extLst>
              <a:ext uri="{FF2B5EF4-FFF2-40B4-BE49-F238E27FC236}">
                <a16:creationId xmlns:a16="http://schemas.microsoft.com/office/drawing/2014/main" id="{82A93E01-70AD-BE9C-A987-4A302564AE8C}"/>
              </a:ext>
            </a:extLst>
          </p:cNvPr>
          <p:cNvSpPr/>
          <p:nvPr/>
        </p:nvSpPr>
        <p:spPr>
          <a:xfrm>
            <a:off x="7327555" y="4273340"/>
            <a:ext cx="4503566" cy="1969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1400" b="1" dirty="0"/>
              <a:t>		Contracted Support Team</a:t>
            </a:r>
          </a:p>
          <a:p>
            <a:endParaRPr lang="en-US" sz="1400" b="1" dirty="0"/>
          </a:p>
          <a:p>
            <a:r>
              <a:rPr lang="en-US" sz="1400" b="1" dirty="0"/>
              <a:t>Connie Satzler 		Paul Peppers</a:t>
            </a:r>
          </a:p>
          <a:p>
            <a:r>
              <a:rPr lang="en-US" sz="1400" dirty="0"/>
              <a:t>TA &amp; Grant Support	Technical Support</a:t>
            </a:r>
            <a:br>
              <a:rPr lang="en-US" sz="1400" dirty="0"/>
            </a:br>
            <a:r>
              <a:rPr lang="en-US" sz="1400" dirty="0"/>
              <a:t>785-410-0410 (Cell)	</a:t>
            </a:r>
            <a:r>
              <a:rPr lang="en-US" sz="1400" dirty="0">
                <a:solidFill>
                  <a:srgbClr val="00B0F0"/>
                </a:solidFill>
                <a:hlinkClick r:id="rId5">
                  <a:extLst>
                    <a:ext uri="{A12FA001-AC4F-418D-AE19-62706E023703}">
                      <ahyp:hlinkClr xmlns:ahyp="http://schemas.microsoft.com/office/drawing/2018/hyperlinkcolor" val="tx"/>
                    </a:ext>
                  </a:extLst>
                </a:hlinkClick>
              </a:rPr>
              <a:t>ppeppers@envisageconsult.com</a:t>
            </a:r>
            <a:br>
              <a:rPr lang="en-US" sz="1400" dirty="0"/>
            </a:br>
            <a:r>
              <a:rPr lang="en-US" sz="1400" dirty="0">
                <a:solidFill>
                  <a:srgbClr val="00B0F0"/>
                </a:solidFill>
                <a:hlinkClick r:id="rId6">
                  <a:extLst>
                    <a:ext uri="{A12FA001-AC4F-418D-AE19-62706E023703}">
                      <ahyp:hlinkClr xmlns:ahyp="http://schemas.microsoft.com/office/drawing/2018/hyperlinkcolor" val="tx"/>
                    </a:ext>
                  </a:extLst>
                </a:hlinkClick>
              </a:rPr>
              <a:t>csatzler@kansas.net</a:t>
            </a:r>
            <a:r>
              <a:rPr lang="en-US" sz="1400" dirty="0"/>
              <a:t>	</a:t>
            </a:r>
            <a:r>
              <a:rPr lang="en-US" sz="1400" dirty="0">
                <a:solidFill>
                  <a:srgbClr val="00B0F0"/>
                </a:solidFill>
                <a:hlinkClick r:id="rId7">
                  <a:extLst>
                    <a:ext uri="{A12FA001-AC4F-418D-AE19-62706E023703}">
                      <ahyp:hlinkClr xmlns:ahyp="http://schemas.microsoft.com/office/drawing/2018/hyperlinkcolor" val="tx"/>
                    </a:ext>
                  </a:extLst>
                </a:hlinkClick>
              </a:rPr>
              <a:t>infotech@envisageconsult.com</a:t>
            </a:r>
            <a:endParaRPr lang="en-US" sz="1400" dirty="0">
              <a:solidFill>
                <a:srgbClr val="00B0F0"/>
              </a:solidFill>
            </a:endParaRPr>
          </a:p>
          <a:p>
            <a:r>
              <a:rPr lang="en-US" sz="1400" dirty="0"/>
              <a:t>				</a:t>
            </a:r>
          </a:p>
          <a:p>
            <a:r>
              <a:rPr lang="en-US" sz="1400" dirty="0"/>
              <a:t> </a:t>
            </a:r>
          </a:p>
        </p:txBody>
      </p:sp>
      <p:sp>
        <p:nvSpPr>
          <p:cNvPr id="4" name="Title 1">
            <a:extLst>
              <a:ext uri="{FF2B5EF4-FFF2-40B4-BE49-F238E27FC236}">
                <a16:creationId xmlns:a16="http://schemas.microsoft.com/office/drawing/2014/main" id="{C07FD570-160A-C50B-6E57-4B02B7285D53}"/>
              </a:ext>
            </a:extLst>
          </p:cNvPr>
          <p:cNvSpPr txBox="1">
            <a:spLocks/>
          </p:cNvSpPr>
          <p:nvPr/>
        </p:nvSpPr>
        <p:spPr>
          <a:xfrm>
            <a:off x="614239" y="631395"/>
            <a:ext cx="5481761" cy="94482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cap="all" baseline="0">
                <a:solidFill>
                  <a:srgbClr val="043061"/>
                </a:solidFill>
                <a:latin typeface="+mj-lt"/>
                <a:ea typeface="+mj-ea"/>
                <a:cs typeface="+mj-cs"/>
              </a:defRPr>
            </a:lvl1pPr>
          </a:lstStyle>
          <a:p>
            <a:r>
              <a:rPr lang="en-US" b="1" dirty="0">
                <a:solidFill>
                  <a:schemeClr val="accent1"/>
                </a:solidFill>
              </a:rPr>
              <a:t>Submission Notes and Deadlines</a:t>
            </a:r>
          </a:p>
        </p:txBody>
      </p:sp>
      <p:sp>
        <p:nvSpPr>
          <p:cNvPr id="5" name="Content Placeholder 2">
            <a:extLst>
              <a:ext uri="{FF2B5EF4-FFF2-40B4-BE49-F238E27FC236}">
                <a16:creationId xmlns:a16="http://schemas.microsoft.com/office/drawing/2014/main" id="{1C964B3B-F4B4-AB6A-EF74-12377845FBC7}"/>
              </a:ext>
            </a:extLst>
          </p:cNvPr>
          <p:cNvSpPr>
            <a:spLocks noGrp="1"/>
          </p:cNvSpPr>
          <p:nvPr>
            <p:ph idx="1"/>
          </p:nvPr>
        </p:nvSpPr>
        <p:spPr>
          <a:xfrm>
            <a:off x="336645" y="1700316"/>
            <a:ext cx="6296167" cy="4971164"/>
          </a:xfrm>
        </p:spPr>
        <p:txBody>
          <a:bodyPr>
            <a:noAutofit/>
          </a:bodyPr>
          <a:lstStyle/>
          <a:p>
            <a:pPr marL="341313" lvl="1"/>
            <a:r>
              <a:rPr lang="en-US" dirty="0"/>
              <a:t>All milestones </a:t>
            </a:r>
            <a:r>
              <a:rPr lang="en-US" b="1" dirty="0"/>
              <a:t>must </a:t>
            </a:r>
            <a:r>
              <a:rPr lang="en-US" dirty="0"/>
              <a:t>be between 9/1/2029 and 5/31/2026</a:t>
            </a:r>
          </a:p>
          <a:p>
            <a:pPr marL="341313" lvl="1"/>
            <a:r>
              <a:rPr lang="en-US" dirty="0"/>
              <a:t>Due to this year’s timeline, the SAA Team will NOT have time to reach back for any corrections.  </a:t>
            </a:r>
          </a:p>
          <a:p>
            <a:pPr marL="341313" lvl="1"/>
            <a:r>
              <a:rPr lang="en-US" dirty="0"/>
              <a:t>All applications will be submitted AS IS.</a:t>
            </a:r>
          </a:p>
          <a:p>
            <a:pPr marL="341313" lvl="1"/>
            <a:r>
              <a:rPr lang="en-US" dirty="0"/>
              <a:t>How to submit:</a:t>
            </a:r>
          </a:p>
          <a:p>
            <a:pPr marL="798513" lvl="2"/>
            <a:r>
              <a:rPr lang="en-US" sz="2000" dirty="0"/>
              <a:t>Upload IJ, Vulnerability/Risk Assessment, and Mission Statement to Astra Portal</a:t>
            </a:r>
          </a:p>
          <a:p>
            <a:pPr marL="798513" lvl="2"/>
            <a:r>
              <a:rPr lang="en-US" sz="2000" dirty="0">
                <a:highlight>
                  <a:srgbClr val="FFFF00"/>
                </a:highlight>
              </a:rPr>
              <a:t>Deadline: </a:t>
            </a:r>
            <a:r>
              <a:rPr lang="en-US" sz="2000" b="1" dirty="0">
                <a:solidFill>
                  <a:srgbClr val="C00000"/>
                </a:solidFill>
                <a:highlight>
                  <a:srgbClr val="FFFF00"/>
                </a:highlight>
              </a:rPr>
              <a:t>July 12 </a:t>
            </a:r>
            <a:r>
              <a:rPr lang="en-US" sz="2000" dirty="0">
                <a:solidFill>
                  <a:srgbClr val="C00000"/>
                </a:solidFill>
                <a:highlight>
                  <a:srgbClr val="FFFF00"/>
                </a:highlight>
              </a:rPr>
              <a:t>(end of day)  </a:t>
            </a:r>
          </a:p>
        </p:txBody>
      </p:sp>
    </p:spTree>
    <p:extLst>
      <p:ext uri="{BB962C8B-B14F-4D97-AF65-F5344CB8AC3E}">
        <p14:creationId xmlns:p14="http://schemas.microsoft.com/office/powerpoint/2010/main" val="1216670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B5FA-BE02-CC68-0FAC-A4348A52B602}"/>
              </a:ext>
            </a:extLst>
          </p:cNvPr>
          <p:cNvSpPr>
            <a:spLocks noGrp="1"/>
          </p:cNvSpPr>
          <p:nvPr>
            <p:ph type="title"/>
          </p:nvPr>
        </p:nvSpPr>
        <p:spPr>
          <a:xfrm>
            <a:off x="1141413" y="1302589"/>
            <a:ext cx="9905998" cy="4157932"/>
          </a:xfrm>
        </p:spPr>
        <p:txBody>
          <a:bodyPr>
            <a:normAutofit/>
          </a:bodyPr>
          <a:lstStyle/>
          <a:p>
            <a:pPr algn="ctr"/>
            <a:r>
              <a:rPr lang="en-US" sz="6000" b="1" dirty="0">
                <a:solidFill>
                  <a:schemeClr val="accent1"/>
                </a:solidFill>
              </a:rPr>
              <a:t>Questions?</a:t>
            </a:r>
          </a:p>
        </p:txBody>
      </p:sp>
      <p:sp>
        <p:nvSpPr>
          <p:cNvPr id="4" name="Slide Number Placeholder 3">
            <a:extLst>
              <a:ext uri="{FF2B5EF4-FFF2-40B4-BE49-F238E27FC236}">
                <a16:creationId xmlns:a16="http://schemas.microsoft.com/office/drawing/2014/main" id="{E65DB8A7-355E-012D-64ED-3885C673590A}"/>
              </a:ext>
            </a:extLst>
          </p:cNvPr>
          <p:cNvSpPr>
            <a:spLocks noGrp="1"/>
          </p:cNvSpPr>
          <p:nvPr>
            <p:ph type="sldNum" sz="quarter" idx="12"/>
          </p:nvPr>
        </p:nvSpPr>
        <p:spPr/>
        <p:txBody>
          <a:bodyPr/>
          <a:lstStyle/>
          <a:p>
            <a:fld id="{F386D023-77AF-45F7-BF29-4FEFE9175272}" type="slidenum">
              <a:rPr lang="en-US" smtClean="0"/>
              <a:t>37</a:t>
            </a:fld>
            <a:endParaRPr lang="en-US"/>
          </a:p>
        </p:txBody>
      </p:sp>
    </p:spTree>
    <p:extLst>
      <p:ext uri="{BB962C8B-B14F-4D97-AF65-F5344CB8AC3E}">
        <p14:creationId xmlns:p14="http://schemas.microsoft.com/office/powerpoint/2010/main" val="1795937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FA98-5BBB-5CA2-86C4-9AD08948BE30}"/>
              </a:ext>
            </a:extLst>
          </p:cNvPr>
          <p:cNvSpPr>
            <a:spLocks noGrp="1"/>
          </p:cNvSpPr>
          <p:nvPr>
            <p:ph type="title"/>
          </p:nvPr>
        </p:nvSpPr>
        <p:spPr>
          <a:xfrm>
            <a:off x="4589930" y="3101742"/>
            <a:ext cx="6493340" cy="1478570"/>
          </a:xfrm>
        </p:spPr>
        <p:txBody>
          <a:bodyPr/>
          <a:lstStyle/>
          <a:p>
            <a:r>
              <a:rPr lang="en-US" i="1" dirty="0"/>
              <a:t>Extra slides</a:t>
            </a:r>
          </a:p>
        </p:txBody>
      </p:sp>
    </p:spTree>
    <p:extLst>
      <p:ext uri="{BB962C8B-B14F-4D97-AF65-F5344CB8AC3E}">
        <p14:creationId xmlns:p14="http://schemas.microsoft.com/office/powerpoint/2010/main" val="3050355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3E03-FBFE-7384-1302-382617A9BD0D}"/>
              </a:ext>
            </a:extLst>
          </p:cNvPr>
          <p:cNvSpPr>
            <a:spLocks noGrp="1"/>
          </p:cNvSpPr>
          <p:nvPr>
            <p:ph type="title"/>
          </p:nvPr>
        </p:nvSpPr>
        <p:spPr>
          <a:xfrm>
            <a:off x="404221" y="724844"/>
            <a:ext cx="9905998" cy="511542"/>
          </a:xfrm>
        </p:spPr>
        <p:txBody>
          <a:bodyPr>
            <a:normAutofit fontScale="90000"/>
          </a:bodyPr>
          <a:lstStyle/>
          <a:p>
            <a:r>
              <a:rPr lang="en-US" dirty="0"/>
              <a:t>Other Resources</a:t>
            </a:r>
          </a:p>
        </p:txBody>
      </p:sp>
      <p:sp>
        <p:nvSpPr>
          <p:cNvPr id="3" name="Content Placeholder 2">
            <a:extLst>
              <a:ext uri="{FF2B5EF4-FFF2-40B4-BE49-F238E27FC236}">
                <a16:creationId xmlns:a16="http://schemas.microsoft.com/office/drawing/2014/main" id="{33CD06DB-E80F-5536-411B-2ADDDB13A433}"/>
              </a:ext>
            </a:extLst>
          </p:cNvPr>
          <p:cNvSpPr>
            <a:spLocks noGrp="1"/>
          </p:cNvSpPr>
          <p:nvPr>
            <p:ph idx="1"/>
          </p:nvPr>
        </p:nvSpPr>
        <p:spPr>
          <a:xfrm>
            <a:off x="326249" y="1436577"/>
            <a:ext cx="6894615" cy="5127903"/>
          </a:xfrm>
        </p:spPr>
        <p:txBody>
          <a:bodyPr>
            <a:normAutofit lnSpcReduction="10000"/>
          </a:bodyPr>
          <a:lstStyle/>
          <a:p>
            <a:pPr marL="0" indent="0">
              <a:buNone/>
            </a:pPr>
            <a:r>
              <a:rPr lang="en-US" dirty="0"/>
              <a:t>To receive future announcements and submit applications, register at </a:t>
            </a:r>
            <a:r>
              <a:rPr lang="en-US" dirty="0">
                <a:hlinkClick r:id="rId2"/>
              </a:rPr>
              <a:t>https://astrakansas.com/nsgp</a:t>
            </a:r>
            <a:r>
              <a:rPr lang="en-US" dirty="0"/>
              <a:t> </a:t>
            </a:r>
          </a:p>
          <a:p>
            <a:pPr marL="0" indent="0">
              <a:buNone/>
            </a:pPr>
            <a:endParaRPr lang="en-US" dirty="0"/>
          </a:p>
          <a:p>
            <a:pPr marL="0" indent="0">
              <a:buNone/>
            </a:pPr>
            <a:r>
              <a:rPr lang="en-US" dirty="0"/>
              <a:t>To view previous recorded webinars, tools, forms and guidance, go to </a:t>
            </a:r>
            <a:r>
              <a:rPr lang="en-US" dirty="0">
                <a:hlinkClick r:id="rId3"/>
              </a:rPr>
              <a:t>https://www.Datacounts.net/nsgp</a:t>
            </a:r>
            <a:endParaRPr lang="en-US" dirty="0"/>
          </a:p>
          <a:p>
            <a:pPr marL="0" indent="0">
              <a:buNone/>
            </a:pPr>
            <a:endParaRPr lang="en-US" dirty="0"/>
          </a:p>
          <a:p>
            <a:pPr marL="0" indent="0">
              <a:buNone/>
            </a:pPr>
            <a:r>
              <a:rPr lang="en-US" dirty="0"/>
              <a:t>For additional questions, please email the KHP grant team at </a:t>
            </a:r>
            <a:r>
              <a:rPr lang="en-US" dirty="0">
                <a:hlinkClick r:id="rId4"/>
              </a:rPr>
              <a:t>nsgp.khp@ks.gov</a:t>
            </a:r>
            <a:r>
              <a:rPr lang="en-US" dirty="0"/>
              <a:t> .</a:t>
            </a:r>
          </a:p>
          <a:p>
            <a:pPr marL="0" indent="0">
              <a:buNone/>
            </a:pPr>
            <a:endParaRPr lang="en-US" dirty="0"/>
          </a:p>
          <a:p>
            <a:pPr marL="0" indent="0">
              <a:buNone/>
            </a:pPr>
            <a:r>
              <a:rPr lang="en-US" dirty="0"/>
              <a:t>To register for a UEI go to </a:t>
            </a:r>
            <a:r>
              <a:rPr lang="en-US" dirty="0">
                <a:hlinkClick r:id="rId5"/>
              </a:rPr>
              <a:t>www.sam.gov</a:t>
            </a:r>
            <a:r>
              <a:rPr lang="en-US" dirty="0"/>
              <a:t> </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72FF561-6172-8D77-3FC7-4EF1809E7E17}"/>
              </a:ext>
            </a:extLst>
          </p:cNvPr>
          <p:cNvPicPr>
            <a:picLocks noChangeAspect="1"/>
          </p:cNvPicPr>
          <p:nvPr/>
        </p:nvPicPr>
        <p:blipFill>
          <a:blip r:embed="rId6"/>
          <a:stretch>
            <a:fillRect/>
          </a:stretch>
        </p:blipFill>
        <p:spPr>
          <a:xfrm>
            <a:off x="6879871" y="786083"/>
            <a:ext cx="4985880" cy="900605"/>
          </a:xfrm>
          <a:prstGeom prst="rect">
            <a:avLst/>
          </a:prstGeom>
        </p:spPr>
      </p:pic>
      <p:pic>
        <p:nvPicPr>
          <p:cNvPr id="7" name="Picture 6">
            <a:extLst>
              <a:ext uri="{FF2B5EF4-FFF2-40B4-BE49-F238E27FC236}">
                <a16:creationId xmlns:a16="http://schemas.microsoft.com/office/drawing/2014/main" id="{21F6A728-6D01-7B14-4F24-D5B31DB423BE}"/>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7045853" y="2736112"/>
            <a:ext cx="4819898" cy="1073031"/>
          </a:xfrm>
          <a:prstGeom prst="rect">
            <a:avLst/>
          </a:prstGeom>
        </p:spPr>
      </p:pic>
      <p:pic>
        <p:nvPicPr>
          <p:cNvPr id="4098" name="Picture 2" descr="KHP: Road Trip Safety Reminders | ncktoday.com">
            <a:extLst>
              <a:ext uri="{FF2B5EF4-FFF2-40B4-BE49-F238E27FC236}">
                <a16:creationId xmlns:a16="http://schemas.microsoft.com/office/drawing/2014/main" id="{B7CF4C85-0185-781B-63F4-ED6EB17CF50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1000" l="10000" r="90000">
                        <a14:foregroundMark x1="43750" y1="10000" x2="57000" y2="10333"/>
                        <a14:foregroundMark x1="41750" y1="90333" x2="55500" y2="91000"/>
                      </a14:backgroundRemoval>
                    </a14:imgEffect>
                  </a14:imgLayer>
                </a14:imgProps>
              </a:ext>
              <a:ext uri="{28A0092B-C50C-407E-A947-70E740481C1C}">
                <a14:useLocalDpi xmlns:a14="http://schemas.microsoft.com/office/drawing/2010/main"/>
              </a:ext>
            </a:extLst>
          </a:blip>
          <a:srcRect/>
          <a:stretch>
            <a:fillRect/>
          </a:stretch>
        </p:blipFill>
        <p:spPr bwMode="auto">
          <a:xfrm>
            <a:off x="8296558" y="4192226"/>
            <a:ext cx="2318488" cy="17388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10EE50C-9F11-7926-2120-37095DCDA5E5}"/>
              </a:ext>
            </a:extLst>
          </p:cNvPr>
          <p:cNvPicPr>
            <a:picLocks noChangeAspect="1"/>
          </p:cNvPicPr>
          <p:nvPr/>
        </p:nvPicPr>
        <p:blipFill>
          <a:blip r:embed="rId10"/>
          <a:stretch>
            <a:fillRect/>
          </a:stretch>
        </p:blipFill>
        <p:spPr>
          <a:xfrm>
            <a:off x="5640082" y="5931092"/>
            <a:ext cx="2616334" cy="800141"/>
          </a:xfrm>
          <a:prstGeom prst="rect">
            <a:avLst/>
          </a:prstGeom>
        </p:spPr>
      </p:pic>
    </p:spTree>
    <p:extLst>
      <p:ext uri="{BB962C8B-B14F-4D97-AF65-F5344CB8AC3E}">
        <p14:creationId xmlns:p14="http://schemas.microsoft.com/office/powerpoint/2010/main" val="3473045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A394-957A-1465-5B54-D8A7BC8E2046}"/>
              </a:ext>
            </a:extLst>
          </p:cNvPr>
          <p:cNvSpPr>
            <a:spLocks noGrp="1"/>
          </p:cNvSpPr>
          <p:nvPr>
            <p:ph type="title"/>
          </p:nvPr>
        </p:nvSpPr>
        <p:spPr>
          <a:xfrm>
            <a:off x="290384" y="437787"/>
            <a:ext cx="11343502" cy="1129963"/>
          </a:xfrm>
        </p:spPr>
        <p:txBody>
          <a:bodyPr/>
          <a:lstStyle/>
          <a:p>
            <a:r>
              <a:rPr lang="en-US" b="1" dirty="0"/>
              <a:t>Nonprofit Security Grant Program (NSGP) Overview</a:t>
            </a:r>
          </a:p>
        </p:txBody>
      </p:sp>
      <p:sp>
        <p:nvSpPr>
          <p:cNvPr id="3" name="Content Placeholder 2">
            <a:extLst>
              <a:ext uri="{FF2B5EF4-FFF2-40B4-BE49-F238E27FC236}">
                <a16:creationId xmlns:a16="http://schemas.microsoft.com/office/drawing/2014/main" id="{73CA951D-B95C-C594-951F-043F54D94414}"/>
              </a:ext>
            </a:extLst>
          </p:cNvPr>
          <p:cNvSpPr>
            <a:spLocks noGrp="1"/>
          </p:cNvSpPr>
          <p:nvPr>
            <p:ph idx="1"/>
          </p:nvPr>
        </p:nvSpPr>
        <p:spPr>
          <a:xfrm>
            <a:off x="420130" y="1892411"/>
            <a:ext cx="11498875" cy="4572000"/>
          </a:xfrm>
        </p:spPr>
        <p:txBody>
          <a:bodyPr>
            <a:normAutofit fontScale="85000" lnSpcReduction="10000"/>
          </a:bodyPr>
          <a:lstStyle/>
          <a:p>
            <a:r>
              <a:rPr lang="en-US" dirty="0"/>
              <a:t>The Nonprofit Security Grant Program (NSGP) is funded through the U.S. Department of Homeland Security (DHS) / Federal Emergency Management Agency (FEMA) and is administered by the Kansas Highway Patrol (KHP).</a:t>
            </a:r>
          </a:p>
          <a:p>
            <a:r>
              <a:rPr lang="en-US" dirty="0"/>
              <a:t>The entity within the KHP responsible for pass-through and oversight of the NSGP is the Fiscal/Grant Administration.</a:t>
            </a:r>
          </a:p>
          <a:p>
            <a:r>
              <a:rPr lang="en-US" dirty="0"/>
              <a:t>Non-Profit Security Grant Program (NSGP) - provides funding support for physical security enhancements and other security activities to nonprofit organizations that are at substantial risk of a terrorist attack. </a:t>
            </a:r>
          </a:p>
          <a:p>
            <a:r>
              <a:rPr lang="en-US" dirty="0"/>
              <a:t>These grant programs are part of a comprehensive set of measures authorized by Congress and implemented by the DHS to help strengthen the nation’s communities against potential terrorist attacks.</a:t>
            </a:r>
          </a:p>
          <a:p>
            <a:r>
              <a:rPr lang="en-US" dirty="0"/>
              <a:t>The performance period for this opportunity is usually 36 months and the SAA will define a specific timeline in an award agreement with your nonprofit.</a:t>
            </a:r>
          </a:p>
          <a:p>
            <a:endParaRPr lang="en-US" dirty="0"/>
          </a:p>
        </p:txBody>
      </p:sp>
      <p:pic>
        <p:nvPicPr>
          <p:cNvPr id="1026" name="Picture 2" descr="Kansas Highway Patrol, KS Logo">
            <a:extLst>
              <a:ext uri="{FF2B5EF4-FFF2-40B4-BE49-F238E27FC236}">
                <a16:creationId xmlns:a16="http://schemas.microsoft.com/office/drawing/2014/main" id="{D8986D36-8A7F-C8CA-6BFC-4B812B25397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82062" y="1183499"/>
            <a:ext cx="3719554" cy="76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88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8AF6-43B8-DE7D-20BC-F7A436135548}"/>
              </a:ext>
            </a:extLst>
          </p:cNvPr>
          <p:cNvSpPr>
            <a:spLocks noGrp="1"/>
          </p:cNvSpPr>
          <p:nvPr>
            <p:ph type="title"/>
          </p:nvPr>
        </p:nvSpPr>
        <p:spPr>
          <a:xfrm>
            <a:off x="166816" y="618518"/>
            <a:ext cx="10880595" cy="448281"/>
          </a:xfrm>
        </p:spPr>
        <p:txBody>
          <a:bodyPr>
            <a:normAutofit fontScale="90000"/>
          </a:bodyPr>
          <a:lstStyle/>
          <a:p>
            <a:r>
              <a:rPr lang="en-US" dirty="0"/>
              <a:t>Lessons learned from real world events</a:t>
            </a:r>
          </a:p>
        </p:txBody>
      </p:sp>
      <p:sp>
        <p:nvSpPr>
          <p:cNvPr id="3" name="Content Placeholder 2">
            <a:extLst>
              <a:ext uri="{FF2B5EF4-FFF2-40B4-BE49-F238E27FC236}">
                <a16:creationId xmlns:a16="http://schemas.microsoft.com/office/drawing/2014/main" id="{899DFEB9-2543-07EE-39B3-6FDBF08B5FEE}"/>
              </a:ext>
            </a:extLst>
          </p:cNvPr>
          <p:cNvSpPr>
            <a:spLocks noGrp="1"/>
          </p:cNvSpPr>
          <p:nvPr>
            <p:ph idx="1"/>
          </p:nvPr>
        </p:nvSpPr>
        <p:spPr>
          <a:xfrm>
            <a:off x="83440" y="1268083"/>
            <a:ext cx="9257513" cy="5689308"/>
          </a:xfrm>
        </p:spPr>
        <p:txBody>
          <a:bodyPr>
            <a:normAutofit fontScale="85000" lnSpcReduction="20000"/>
          </a:bodyPr>
          <a:lstStyle/>
          <a:p>
            <a:r>
              <a:rPr lang="en-US" b="1" dirty="0">
                <a:cs typeface="Arial" panose="020B0604020202020204" pitchFamily="34" charset="0"/>
              </a:rPr>
              <a:t>KCK church damaged by explosive device, congregation seeking answers</a:t>
            </a:r>
            <a:endParaRPr lang="en-US" dirty="0">
              <a:cs typeface="Arial" panose="020B0604020202020204" pitchFamily="34" charset="0"/>
            </a:endParaRPr>
          </a:p>
          <a:p>
            <a:pPr marL="457200" lvl="1" indent="0">
              <a:buNone/>
            </a:pPr>
            <a:r>
              <a:rPr lang="en-US" sz="1800" u="sng" dirty="0">
                <a:cs typeface="Arial" panose="020B0604020202020204" pitchFamily="34" charset="0"/>
                <a:hlinkClick r:id="rId2"/>
              </a:rPr>
              <a:t>https://www.kctv5.com/2025/12/31/kck-church-damaged-by-explosive-device-congregation-seeking-answers/</a:t>
            </a:r>
            <a:r>
              <a:rPr lang="en-US" sz="1800" dirty="0">
                <a:cs typeface="Arial" panose="020B0604020202020204" pitchFamily="34" charset="0"/>
              </a:rPr>
              <a:t> </a:t>
            </a:r>
          </a:p>
          <a:p>
            <a:pPr marL="457200" lvl="1" indent="0">
              <a:buNone/>
            </a:pPr>
            <a:r>
              <a:rPr lang="en-US" i="1" dirty="0">
                <a:cs typeface="Arial" panose="020B0604020202020204" pitchFamily="34" charset="0"/>
              </a:rPr>
              <a:t>KANSAS CITY, Kan. (KCTV) - Members of a Kansas City, Kansas, church are picking up the pieces — quite literally — after someone intentionally shattered one of their windows with an explosive device early Sunday morning.</a:t>
            </a:r>
          </a:p>
          <a:p>
            <a:r>
              <a:rPr lang="en-US" b="1" dirty="0">
                <a:cs typeface="Arial" panose="020B0604020202020204" pitchFamily="34" charset="0"/>
              </a:rPr>
              <a:t>Clash on Capitol lawn centers on ideas of faith, but satanists get arrested inside the rotunda</a:t>
            </a:r>
          </a:p>
          <a:p>
            <a:pPr marL="457200" lvl="1" indent="0">
              <a:buNone/>
            </a:pPr>
            <a:r>
              <a:rPr lang="en-US" sz="1800" u="sng" dirty="0">
                <a:cs typeface="Arial" panose="020B0604020202020204" pitchFamily="34" charset="0"/>
                <a:hlinkClick r:id="rId3"/>
              </a:rPr>
              <a:t>https://kansasreflector.com/2025/03/28/loud-boisterous-rival-protests-of-religious-freedom-among-catholics-and-satanists-turn-violent/</a:t>
            </a:r>
            <a:r>
              <a:rPr lang="en-US" sz="1800" dirty="0">
                <a:cs typeface="Arial" panose="020B0604020202020204" pitchFamily="34" charset="0"/>
              </a:rPr>
              <a:t> </a:t>
            </a:r>
          </a:p>
          <a:p>
            <a:r>
              <a:rPr lang="en-US" b="1" dirty="0">
                <a:cs typeface="Arial" panose="020B0604020202020204" pitchFamily="34" charset="0"/>
              </a:rPr>
              <a:t>Satanic Message Found at Vandalized Catholic Church in Kansas</a:t>
            </a:r>
          </a:p>
          <a:p>
            <a:pPr marL="457200" lvl="1" indent="0">
              <a:buNone/>
            </a:pPr>
            <a:r>
              <a:rPr lang="en-US" sz="1800" u="sng" dirty="0">
                <a:cs typeface="Arial" panose="020B0604020202020204" pitchFamily="34" charset="0"/>
                <a:hlinkClick r:id="rId4"/>
              </a:rPr>
              <a:t>https://persecution.org/2025/03/19/satanic-message-found-at-vandalized-catholic-church-in-kansas/</a:t>
            </a:r>
            <a:r>
              <a:rPr lang="en-US" sz="1800" dirty="0">
                <a:cs typeface="Arial" panose="020B0604020202020204" pitchFamily="34" charset="0"/>
              </a:rPr>
              <a:t> </a:t>
            </a:r>
          </a:p>
          <a:p>
            <a:r>
              <a:rPr lang="en-US" b="1" dirty="0">
                <a:cs typeface="Arial" panose="020B0604020202020204" pitchFamily="34" charset="0"/>
              </a:rPr>
              <a:t>Church fires in Topeka, one wants to press charges</a:t>
            </a:r>
          </a:p>
          <a:p>
            <a:pPr marL="457200" lvl="1" indent="0">
              <a:buNone/>
            </a:pPr>
            <a:r>
              <a:rPr lang="en-US" sz="1800" u="sng" dirty="0">
                <a:cs typeface="Arial" panose="020B0604020202020204" pitchFamily="34" charset="0"/>
                <a:hlinkClick r:id="rId5"/>
              </a:rPr>
              <a:t>https://www.ksnt.com/video/church-fires-in-topeka-one-wants-to-press-charges/9446214/</a:t>
            </a:r>
            <a:r>
              <a:rPr lang="en-US" sz="1800" dirty="0">
                <a:cs typeface="Arial" panose="020B0604020202020204" pitchFamily="34" charset="0"/>
              </a:rPr>
              <a:t> </a:t>
            </a:r>
          </a:p>
          <a:p>
            <a:pPr marL="457200" lvl="1" indent="0">
              <a:buNone/>
            </a:pPr>
            <a:r>
              <a:rPr lang="en-US" i="1" dirty="0">
                <a:cs typeface="Arial" panose="020B0604020202020204" pitchFamily="34" charset="0"/>
              </a:rPr>
              <a:t>Two Topeka churches had property intentionally set on fire last night. </a:t>
            </a:r>
          </a:p>
          <a:p>
            <a:r>
              <a:rPr lang="en-US" b="1" dirty="0">
                <a:cs typeface="Arial" panose="020B0604020202020204" pitchFamily="34" charset="0"/>
              </a:rPr>
              <a:t>Church Attack - Vandals hit Wyandotte County church with hate crime</a:t>
            </a:r>
          </a:p>
          <a:p>
            <a:pPr marL="457200" lvl="1" indent="0">
              <a:buNone/>
            </a:pPr>
            <a:r>
              <a:rPr lang="en-US" sz="1800" u="sng" dirty="0">
                <a:cs typeface="Arial" panose="020B0604020202020204" pitchFamily="34" charset="0"/>
                <a:hlinkClick r:id="rId6"/>
              </a:rPr>
              <a:t>https://www.facebook.com/sharonchentv/videos/church-attack-vandals-hit-wyandotte-county-church-with-hate-crime/828110326764678/</a:t>
            </a:r>
            <a:r>
              <a:rPr lang="en-US" sz="1800" dirty="0">
                <a:cs typeface="Arial" panose="020B0604020202020204" pitchFamily="34" charset="0"/>
              </a:rPr>
              <a:t> </a:t>
            </a:r>
          </a:p>
          <a:p>
            <a:endParaRPr lang="en-US" dirty="0"/>
          </a:p>
          <a:p>
            <a:pPr marL="0" indent="0">
              <a:buNone/>
            </a:pPr>
            <a:endParaRPr lang="en-US" dirty="0"/>
          </a:p>
        </p:txBody>
      </p:sp>
      <p:pic>
        <p:nvPicPr>
          <p:cNvPr id="5" name="Picture 4">
            <a:extLst>
              <a:ext uri="{FF2B5EF4-FFF2-40B4-BE49-F238E27FC236}">
                <a16:creationId xmlns:a16="http://schemas.microsoft.com/office/drawing/2014/main" id="{BAC9C005-B897-DBB4-8A0A-4BF2D1479749}"/>
              </a:ext>
            </a:extLst>
          </p:cNvPr>
          <p:cNvPicPr>
            <a:picLocks noChangeAspect="1"/>
          </p:cNvPicPr>
          <p:nvPr/>
        </p:nvPicPr>
        <p:blipFill>
          <a:blip r:embed="rId7"/>
          <a:stretch>
            <a:fillRect/>
          </a:stretch>
        </p:blipFill>
        <p:spPr>
          <a:xfrm>
            <a:off x="9257576" y="168367"/>
            <a:ext cx="2767608" cy="3334112"/>
          </a:xfrm>
          <a:prstGeom prst="rect">
            <a:avLst/>
          </a:prstGeom>
        </p:spPr>
      </p:pic>
      <p:pic>
        <p:nvPicPr>
          <p:cNvPr id="7" name="Picture 6">
            <a:extLst>
              <a:ext uri="{FF2B5EF4-FFF2-40B4-BE49-F238E27FC236}">
                <a16:creationId xmlns:a16="http://schemas.microsoft.com/office/drawing/2014/main" id="{953FDBBF-BF04-71B1-DF06-D9D505F61EC5}"/>
              </a:ext>
            </a:extLst>
          </p:cNvPr>
          <p:cNvPicPr>
            <a:picLocks noChangeAspect="1"/>
          </p:cNvPicPr>
          <p:nvPr/>
        </p:nvPicPr>
        <p:blipFill>
          <a:blip r:embed="rId8" cstate="print">
            <a:extLst>
              <a:ext uri="{28A0092B-C50C-407E-A947-70E740481C1C}">
                <a14:useLocalDpi xmlns:a14="http://schemas.microsoft.com/office/drawing/2010/main"/>
              </a:ext>
            </a:extLst>
          </a:blip>
          <a:srcRect t="6422"/>
          <a:stretch>
            <a:fillRect/>
          </a:stretch>
        </p:blipFill>
        <p:spPr>
          <a:xfrm>
            <a:off x="9257576" y="3628244"/>
            <a:ext cx="2767608" cy="3266143"/>
          </a:xfrm>
          <a:prstGeom prst="rect">
            <a:avLst/>
          </a:prstGeom>
        </p:spPr>
      </p:pic>
    </p:spTree>
    <p:extLst>
      <p:ext uri="{BB962C8B-B14F-4D97-AF65-F5344CB8AC3E}">
        <p14:creationId xmlns:p14="http://schemas.microsoft.com/office/powerpoint/2010/main" val="103655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5935-05C2-D540-0A00-2D4A477CEEF7}"/>
              </a:ext>
            </a:extLst>
          </p:cNvPr>
          <p:cNvSpPr>
            <a:spLocks noGrp="1"/>
          </p:cNvSpPr>
          <p:nvPr>
            <p:ph type="title"/>
          </p:nvPr>
        </p:nvSpPr>
        <p:spPr>
          <a:xfrm>
            <a:off x="95370" y="404280"/>
            <a:ext cx="9905998" cy="448281"/>
          </a:xfrm>
        </p:spPr>
        <p:txBody>
          <a:bodyPr>
            <a:normAutofit fontScale="90000"/>
          </a:bodyPr>
          <a:lstStyle/>
          <a:p>
            <a:r>
              <a:rPr lang="en-US" dirty="0"/>
              <a:t>Lessons learned from real world events</a:t>
            </a:r>
          </a:p>
        </p:txBody>
      </p:sp>
      <p:sp>
        <p:nvSpPr>
          <p:cNvPr id="3" name="Content Placeholder 2">
            <a:extLst>
              <a:ext uri="{FF2B5EF4-FFF2-40B4-BE49-F238E27FC236}">
                <a16:creationId xmlns:a16="http://schemas.microsoft.com/office/drawing/2014/main" id="{129F6B2C-3BB8-6B2F-E711-16D3C911EA70}"/>
              </a:ext>
            </a:extLst>
          </p:cNvPr>
          <p:cNvSpPr>
            <a:spLocks noGrp="1"/>
          </p:cNvSpPr>
          <p:nvPr>
            <p:ph idx="1"/>
          </p:nvPr>
        </p:nvSpPr>
        <p:spPr>
          <a:xfrm>
            <a:off x="95370" y="923924"/>
            <a:ext cx="7137172" cy="2656116"/>
          </a:xfrm>
        </p:spPr>
        <p:txBody>
          <a:bodyPr>
            <a:normAutofit lnSpcReduction="10000"/>
          </a:bodyPr>
          <a:lstStyle/>
          <a:p>
            <a:r>
              <a:rPr lang="en-US" sz="1800" b="1" dirty="0">
                <a:cs typeface="Arial" panose="020B0604020202020204" pitchFamily="34" charset="0"/>
              </a:rPr>
              <a:t>Staff member under investigation no longer employed at Leawood Catholic school</a:t>
            </a:r>
          </a:p>
          <a:p>
            <a:pPr marL="457200" lvl="1" indent="0">
              <a:spcBef>
                <a:spcPts val="0"/>
              </a:spcBef>
              <a:buNone/>
            </a:pPr>
            <a:r>
              <a:rPr lang="en-US" sz="1600" u="sng" dirty="0">
                <a:cs typeface="Arial" panose="020B0604020202020204" pitchFamily="34" charset="0"/>
                <a:hlinkClick r:id="rId2"/>
              </a:rPr>
              <a:t>https://www.kctv5.com/2026/02/20/staff-member-under-investigation-no-longer-employed-leawood-catholic-school/</a:t>
            </a:r>
            <a:r>
              <a:rPr lang="en-US" sz="1600" dirty="0">
                <a:cs typeface="Arial" panose="020B0604020202020204" pitchFamily="34" charset="0"/>
              </a:rPr>
              <a:t> </a:t>
            </a:r>
          </a:p>
          <a:p>
            <a:r>
              <a:rPr lang="en-US" sz="1800" b="1" dirty="0">
                <a:cs typeface="Arial" panose="020B0604020202020204" pitchFamily="34" charset="0"/>
              </a:rPr>
              <a:t>Kansas Catholic priest Father Arul </a:t>
            </a:r>
            <a:r>
              <a:rPr lang="en-US" sz="1800" b="1" dirty="0" err="1">
                <a:cs typeface="Arial" panose="020B0604020202020204" pitchFamily="34" charset="0"/>
              </a:rPr>
              <a:t>Carasala</a:t>
            </a:r>
            <a:r>
              <a:rPr lang="en-US" sz="1800" b="1" dirty="0">
                <a:cs typeface="Arial" panose="020B0604020202020204" pitchFamily="34" charset="0"/>
              </a:rPr>
              <a:t> fatally shot; Suspect arrested in 'senseless act of violence</a:t>
            </a:r>
            <a:r>
              <a:rPr lang="en-US" sz="1800" b="1" dirty="0">
                <a:cs typeface="Arial" panose="020B0604020202020204" pitchFamily="34" charset="0"/>
                <a:hlinkClick r:id="rId3"/>
              </a:rPr>
              <a:t>’</a:t>
            </a:r>
          </a:p>
          <a:p>
            <a:pPr marL="457200" lvl="1" indent="0">
              <a:spcBef>
                <a:spcPts val="0"/>
              </a:spcBef>
              <a:buNone/>
            </a:pPr>
            <a:r>
              <a:rPr lang="en-US" sz="1600" u="sng" dirty="0">
                <a:cs typeface="Arial" panose="020B0604020202020204" pitchFamily="34" charset="0"/>
                <a:hlinkClick r:id="rId3"/>
              </a:rPr>
              <a:t>https://www.kmbc.com/article/father-arul-carasala-priest-fatally-shot-seneca-kansas/64381885</a:t>
            </a:r>
            <a:r>
              <a:rPr lang="en-US" sz="1600" dirty="0">
                <a:cs typeface="Arial" panose="020B0604020202020204" pitchFamily="34" charset="0"/>
              </a:rPr>
              <a:t> </a:t>
            </a:r>
          </a:p>
          <a:p>
            <a:pPr marL="0" indent="0">
              <a:buNone/>
            </a:pPr>
            <a:endParaRPr lang="en-US" sz="1800" dirty="0"/>
          </a:p>
        </p:txBody>
      </p:sp>
      <p:sp>
        <p:nvSpPr>
          <p:cNvPr id="4" name="Content Placeholder 2">
            <a:extLst>
              <a:ext uri="{FF2B5EF4-FFF2-40B4-BE49-F238E27FC236}">
                <a16:creationId xmlns:a16="http://schemas.microsoft.com/office/drawing/2014/main" id="{F7FF37E4-B8A6-024A-0EB7-C2A3CF915551}"/>
              </a:ext>
            </a:extLst>
          </p:cNvPr>
          <p:cNvSpPr txBox="1">
            <a:spLocks/>
          </p:cNvSpPr>
          <p:nvPr/>
        </p:nvSpPr>
        <p:spPr>
          <a:xfrm>
            <a:off x="95370" y="3396343"/>
            <a:ext cx="12223522" cy="33066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1800" b="1" dirty="0">
                <a:cs typeface="Arial" panose="020B0604020202020204" pitchFamily="34" charset="0"/>
              </a:rPr>
              <a:t>Wichita church plagued by break-ins</a:t>
            </a:r>
          </a:p>
          <a:p>
            <a:pPr marL="457200" lvl="1" indent="0">
              <a:spcBef>
                <a:spcPts val="0"/>
              </a:spcBef>
              <a:buFont typeface="Arial" panose="020B0604020202020204" pitchFamily="34" charset="0"/>
              <a:buNone/>
            </a:pPr>
            <a:r>
              <a:rPr lang="en-US" sz="1600" u="sng" dirty="0">
                <a:cs typeface="Arial" panose="020B0604020202020204" pitchFamily="34" charset="0"/>
                <a:hlinkClick r:id="rId4"/>
              </a:rPr>
              <a:t>https://www.kwch.com/video/2025/02/13/wichita-church-plagued-by-break-ins/</a:t>
            </a:r>
            <a:r>
              <a:rPr lang="en-US" sz="1600" dirty="0">
                <a:cs typeface="Arial" panose="020B0604020202020204" pitchFamily="34" charset="0"/>
              </a:rPr>
              <a:t> </a:t>
            </a:r>
          </a:p>
          <a:p>
            <a:r>
              <a:rPr lang="en-US" sz="1800" b="1" dirty="0">
                <a:cs typeface="Arial" panose="020B0604020202020204" pitchFamily="34" charset="0"/>
              </a:rPr>
              <a:t>Woman found competent to be tried for fatal stabbing of Topekan, 92</a:t>
            </a:r>
          </a:p>
          <a:p>
            <a:pPr marL="457200" lvl="1" indent="0">
              <a:spcBef>
                <a:spcPts val="0"/>
              </a:spcBef>
              <a:buFont typeface="Arial" panose="020B0604020202020204" pitchFamily="34" charset="0"/>
              <a:buNone/>
            </a:pPr>
            <a:r>
              <a:rPr lang="en-US" sz="1400" u="sng" dirty="0">
                <a:cs typeface="Arial" panose="020B0604020202020204" pitchFamily="34" charset="0"/>
                <a:hlinkClick r:id="rId5"/>
              </a:rPr>
              <a:t>https://www.cjonline.com/story/news/crime/2025/10/22/woman-found-competent-to-stand-trial-in-stabbing-death-of-topekan-92/86823748007/?gnt-cfr=1&amp;gca-cat=p&amp;gca-uir=true&amp;gca-epti=z11xx89p115850c115850v11xx89b00xxxxd11xx65&amp;gca-ft=175&amp;gca-ds=sophi</a:t>
            </a:r>
            <a:r>
              <a:rPr lang="en-US" sz="1400" dirty="0">
                <a:cs typeface="Arial" panose="020B0604020202020204" pitchFamily="34" charset="0"/>
              </a:rPr>
              <a:t> </a:t>
            </a:r>
          </a:p>
          <a:p>
            <a:pPr marL="457200" lvl="1" indent="0">
              <a:buFont typeface="Arial" panose="020B0604020202020204" pitchFamily="34" charset="0"/>
              <a:buNone/>
            </a:pPr>
            <a:r>
              <a:rPr lang="en-US" sz="1600" i="1" dirty="0">
                <a:cs typeface="Arial" panose="020B0604020202020204" pitchFamily="34" charset="0"/>
              </a:rPr>
              <a:t>Stabbing death of a 92-year-old woman outside a southeast Topeka church</a:t>
            </a:r>
          </a:p>
          <a:p>
            <a:r>
              <a:rPr lang="en-US" sz="1800" b="1" dirty="0">
                <a:cs typeface="Arial" panose="020B0604020202020204" pitchFamily="34" charset="0"/>
              </a:rPr>
              <a:t>South KC church member stabbed in chest on Sunday by homeless man</a:t>
            </a:r>
          </a:p>
          <a:p>
            <a:pPr marL="457200" lvl="1" indent="0">
              <a:spcBef>
                <a:spcPts val="0"/>
              </a:spcBef>
              <a:buFont typeface="Arial" panose="020B0604020202020204" pitchFamily="34" charset="0"/>
              <a:buNone/>
            </a:pPr>
            <a:r>
              <a:rPr lang="en-US" sz="1600" u="sng" dirty="0">
                <a:cs typeface="Arial" panose="020B0604020202020204" pitchFamily="34" charset="0"/>
                <a:hlinkClick r:id="rId6"/>
              </a:rPr>
              <a:t>https://www.jacksoncountyprosecutor.com/m/newsflash/home/detail/1586</a:t>
            </a:r>
            <a:r>
              <a:rPr lang="en-US" sz="1600" dirty="0">
                <a:cs typeface="Arial" panose="020B0604020202020204" pitchFamily="34" charset="0"/>
              </a:rPr>
              <a:t> </a:t>
            </a:r>
          </a:p>
          <a:p>
            <a:r>
              <a:rPr lang="en-US" sz="1800" b="1" dirty="0">
                <a:cs typeface="Arial" panose="020B0604020202020204" pitchFamily="34" charset="0"/>
              </a:rPr>
              <a:t>Man, who crashed into church, stabbed 2, sentenced</a:t>
            </a:r>
          </a:p>
          <a:p>
            <a:pPr marL="457200" lvl="1" indent="0">
              <a:spcBef>
                <a:spcPts val="0"/>
              </a:spcBef>
              <a:buFont typeface="Arial" panose="020B0604020202020204" pitchFamily="34" charset="0"/>
              <a:buNone/>
            </a:pPr>
            <a:r>
              <a:rPr lang="en-US" sz="1600" u="sng" dirty="0">
                <a:cs typeface="Arial" panose="020B0604020202020204" pitchFamily="34" charset="0"/>
                <a:hlinkClick r:id="rId7"/>
              </a:rPr>
              <a:t>https://www.ksn.com/news/crime/man-who-crashed-into-church-stabbed-2-sentenced/</a:t>
            </a:r>
            <a:r>
              <a:rPr lang="en-US" sz="1600" dirty="0">
                <a:cs typeface="Arial" panose="020B0604020202020204" pitchFamily="34" charset="0"/>
              </a:rPr>
              <a:t> </a:t>
            </a:r>
          </a:p>
          <a:p>
            <a:pPr marL="0" indent="0">
              <a:buFont typeface="Arial" panose="020B0604020202020204" pitchFamily="34" charset="0"/>
              <a:buNone/>
            </a:pPr>
            <a:endParaRPr lang="en-US" sz="1800" dirty="0"/>
          </a:p>
        </p:txBody>
      </p:sp>
      <p:pic>
        <p:nvPicPr>
          <p:cNvPr id="6" name="Picture 5">
            <a:extLst>
              <a:ext uri="{FF2B5EF4-FFF2-40B4-BE49-F238E27FC236}">
                <a16:creationId xmlns:a16="http://schemas.microsoft.com/office/drawing/2014/main" id="{3D437E46-9FB8-172C-9773-D59B3D4D77D1}"/>
              </a:ext>
            </a:extLst>
          </p:cNvPr>
          <p:cNvPicPr>
            <a:picLocks noChangeAspect="1"/>
          </p:cNvPicPr>
          <p:nvPr/>
        </p:nvPicPr>
        <p:blipFill>
          <a:blip r:embed="rId8"/>
          <a:stretch>
            <a:fillRect/>
          </a:stretch>
        </p:blipFill>
        <p:spPr>
          <a:xfrm>
            <a:off x="7095921" y="868640"/>
            <a:ext cx="5000709" cy="2711400"/>
          </a:xfrm>
          <a:prstGeom prst="rect">
            <a:avLst/>
          </a:prstGeom>
        </p:spPr>
      </p:pic>
      <p:pic>
        <p:nvPicPr>
          <p:cNvPr id="7" name="Picture 6">
            <a:extLst>
              <a:ext uri="{FF2B5EF4-FFF2-40B4-BE49-F238E27FC236}">
                <a16:creationId xmlns:a16="http://schemas.microsoft.com/office/drawing/2014/main" id="{7AF6C464-D038-AE72-904A-39798975192B}"/>
              </a:ext>
            </a:extLst>
          </p:cNvPr>
          <p:cNvPicPr>
            <a:picLocks noChangeAspect="1"/>
          </p:cNvPicPr>
          <p:nvPr/>
        </p:nvPicPr>
        <p:blipFill>
          <a:blip r:embed="rId9"/>
          <a:stretch>
            <a:fillRect/>
          </a:stretch>
        </p:blipFill>
        <p:spPr>
          <a:xfrm>
            <a:off x="8300477" y="5063997"/>
            <a:ext cx="3891523" cy="1850725"/>
          </a:xfrm>
          <a:prstGeom prst="rect">
            <a:avLst/>
          </a:prstGeom>
        </p:spPr>
      </p:pic>
    </p:spTree>
    <p:extLst>
      <p:ext uri="{BB962C8B-B14F-4D97-AF65-F5344CB8AC3E}">
        <p14:creationId xmlns:p14="http://schemas.microsoft.com/office/powerpoint/2010/main" val="2213244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A7E43C1-6FA8-705E-6254-DD2DE2CF4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6E296-E582-2F46-B4DA-B95D51144136}"/>
              </a:ext>
            </a:extLst>
          </p:cNvPr>
          <p:cNvSpPr>
            <a:spLocks noGrp="1"/>
          </p:cNvSpPr>
          <p:nvPr>
            <p:ph type="title"/>
          </p:nvPr>
        </p:nvSpPr>
        <p:spPr>
          <a:xfrm>
            <a:off x="283539" y="1012658"/>
            <a:ext cx="9905998" cy="838200"/>
          </a:xfrm>
        </p:spPr>
        <p:txBody>
          <a:bodyPr/>
          <a:lstStyle/>
          <a:p>
            <a:r>
              <a:rPr lang="en-US" b="1" dirty="0">
                <a:solidFill>
                  <a:schemeClr val="accent1"/>
                </a:solidFill>
              </a:rPr>
              <a:t>Application Packet– what is required?</a:t>
            </a:r>
          </a:p>
        </p:txBody>
      </p:sp>
      <p:sp>
        <p:nvSpPr>
          <p:cNvPr id="3" name="Content Placeholder 2">
            <a:extLst>
              <a:ext uri="{FF2B5EF4-FFF2-40B4-BE49-F238E27FC236}">
                <a16:creationId xmlns:a16="http://schemas.microsoft.com/office/drawing/2014/main" id="{4A1AFFF6-389B-468C-32AC-4F1450DE5287}"/>
              </a:ext>
            </a:extLst>
          </p:cNvPr>
          <p:cNvSpPr>
            <a:spLocks noGrp="1"/>
          </p:cNvSpPr>
          <p:nvPr>
            <p:ph idx="1"/>
          </p:nvPr>
        </p:nvSpPr>
        <p:spPr>
          <a:xfrm>
            <a:off x="283537" y="1850858"/>
            <a:ext cx="11576797" cy="4888195"/>
          </a:xfrm>
        </p:spPr>
        <p:txBody>
          <a:bodyPr>
            <a:noAutofit/>
          </a:bodyPr>
          <a:lstStyle/>
          <a:p>
            <a:pPr marL="0" indent="0">
              <a:spcBef>
                <a:spcPts val="0"/>
              </a:spcBef>
              <a:buSzPct val="100000"/>
              <a:buNone/>
            </a:pPr>
            <a:r>
              <a:rPr lang="en-US" dirty="0"/>
              <a:t>1. Obtain a Unique Entity Identifier (UEI) </a:t>
            </a:r>
          </a:p>
          <a:p>
            <a:pPr marL="457200" lvl="1" indent="0">
              <a:spcBef>
                <a:spcPts val="0"/>
              </a:spcBef>
              <a:buNone/>
            </a:pPr>
            <a:r>
              <a:rPr lang="en-US" sz="2400" dirty="0"/>
              <a:t>Must be obtained at </a:t>
            </a:r>
            <a:r>
              <a:rPr lang="en-US" sz="2400" dirty="0">
                <a:hlinkClick r:id="rId3"/>
              </a:rPr>
              <a:t>sam.gov </a:t>
            </a:r>
            <a:r>
              <a:rPr lang="en-US" sz="2400" dirty="0"/>
              <a:t>  (Must have a # to receive funding)</a:t>
            </a:r>
          </a:p>
          <a:p>
            <a:pPr marL="457200" lvl="1" indent="0">
              <a:spcBef>
                <a:spcPts val="0"/>
              </a:spcBef>
              <a:buNone/>
            </a:pPr>
            <a:endParaRPr lang="en-US" sz="1200" dirty="0"/>
          </a:p>
          <a:p>
            <a:pPr marL="0" indent="0">
              <a:spcBef>
                <a:spcPts val="0"/>
              </a:spcBef>
              <a:buNone/>
            </a:pPr>
            <a:r>
              <a:rPr lang="en-US" dirty="0"/>
              <a:t>2. Complete the Following Documents: </a:t>
            </a:r>
          </a:p>
          <a:p>
            <a:pPr marL="800100" lvl="1" indent="-342900">
              <a:spcBef>
                <a:spcPts val="0"/>
              </a:spcBef>
              <a:buSzPct val="100000"/>
              <a:buFont typeface="+mj-lt"/>
              <a:buAutoNum type="alphaLcPeriod"/>
            </a:pPr>
            <a:r>
              <a:rPr lang="en-US" sz="2400" dirty="0"/>
              <a:t>NSGP Investment Justification (IJ) </a:t>
            </a:r>
          </a:p>
          <a:p>
            <a:pPr marL="1371600" lvl="3" indent="0">
              <a:spcBef>
                <a:spcPts val="0"/>
              </a:spcBef>
              <a:buNone/>
            </a:pPr>
            <a:r>
              <a:rPr lang="en-US" sz="2400" dirty="0"/>
              <a:t>This form can be found at </a:t>
            </a:r>
            <a:r>
              <a:rPr lang="en-US" sz="2400" dirty="0" err="1">
                <a:hlinkClick r:id="rId4"/>
              </a:rPr>
              <a:t>DataCounts</a:t>
            </a:r>
            <a:r>
              <a:rPr lang="en-US" sz="2400" dirty="0"/>
              <a:t> </a:t>
            </a:r>
          </a:p>
          <a:p>
            <a:pPr marL="800100" lvl="1" indent="-342900">
              <a:spcBef>
                <a:spcPts val="0"/>
              </a:spcBef>
              <a:buSzPct val="100000"/>
              <a:buFont typeface="+mj-lt"/>
              <a:buAutoNum type="alphaLcPeriod"/>
            </a:pPr>
            <a:r>
              <a:rPr lang="en-US" sz="2400" dirty="0"/>
              <a:t>Vulnerability/Risk Assessment </a:t>
            </a:r>
          </a:p>
          <a:p>
            <a:pPr marL="1371600" lvl="3" indent="0">
              <a:spcBef>
                <a:spcPts val="0"/>
              </a:spcBef>
              <a:buNone/>
            </a:pPr>
            <a:r>
              <a:rPr lang="en-US" sz="2400" dirty="0"/>
              <a:t>If you cannot schedule an on-site risk assessment, you can utilize a self risk assessment, or contact us directly for assistance </a:t>
            </a:r>
          </a:p>
          <a:p>
            <a:pPr marL="800100" lvl="1" indent="-342900">
              <a:spcBef>
                <a:spcPts val="0"/>
              </a:spcBef>
              <a:buSzPct val="100000"/>
              <a:buFont typeface="+mj-lt"/>
              <a:buAutoNum type="alphaLcPeriod"/>
            </a:pPr>
            <a:r>
              <a:rPr lang="en-US" sz="2400" dirty="0"/>
              <a:t>Mission Statement </a:t>
            </a:r>
          </a:p>
          <a:p>
            <a:pPr marL="1371600" lvl="3" indent="0">
              <a:spcBef>
                <a:spcPts val="0"/>
              </a:spcBef>
              <a:buNone/>
            </a:pPr>
            <a:r>
              <a:rPr lang="en-US" sz="2400" dirty="0"/>
              <a:t>If you do not have a mission statement, you will need to create one </a:t>
            </a:r>
          </a:p>
        </p:txBody>
      </p:sp>
      <p:sp>
        <p:nvSpPr>
          <p:cNvPr id="4" name="Slide Number Placeholder 3">
            <a:extLst>
              <a:ext uri="{FF2B5EF4-FFF2-40B4-BE49-F238E27FC236}">
                <a16:creationId xmlns:a16="http://schemas.microsoft.com/office/drawing/2014/main" id="{7BDDF1F9-BAE3-3EFF-548B-26BDCDBBFCC3}"/>
              </a:ext>
            </a:extLst>
          </p:cNvPr>
          <p:cNvSpPr>
            <a:spLocks noGrp="1"/>
          </p:cNvSpPr>
          <p:nvPr>
            <p:ph type="sldNum" sz="quarter" idx="12"/>
          </p:nvPr>
        </p:nvSpPr>
        <p:spPr/>
        <p:txBody>
          <a:bodyPr/>
          <a:lstStyle/>
          <a:p>
            <a:fld id="{F386D023-77AF-45F7-BF29-4FEFE9175272}" type="slidenum">
              <a:rPr lang="en-US" smtClean="0"/>
              <a:t>42</a:t>
            </a:fld>
            <a:endParaRPr lang="en-US"/>
          </a:p>
        </p:txBody>
      </p:sp>
      <p:sp>
        <p:nvSpPr>
          <p:cNvPr id="5" name="TextBox 4">
            <a:extLst>
              <a:ext uri="{FF2B5EF4-FFF2-40B4-BE49-F238E27FC236}">
                <a16:creationId xmlns:a16="http://schemas.microsoft.com/office/drawing/2014/main" id="{C9D6BAE8-C45F-A1E5-C4E8-714FA94DCEB2}"/>
              </a:ext>
            </a:extLst>
          </p:cNvPr>
          <p:cNvSpPr txBox="1"/>
          <p:nvPr/>
        </p:nvSpPr>
        <p:spPr>
          <a:xfrm>
            <a:off x="283537" y="571499"/>
            <a:ext cx="3962367" cy="461665"/>
          </a:xfrm>
          <a:prstGeom prst="rect">
            <a:avLst/>
          </a:prstGeom>
          <a:noFill/>
        </p:spPr>
        <p:txBody>
          <a:bodyPr wrap="square" rtlCol="0">
            <a:spAutoFit/>
          </a:bodyPr>
          <a:lstStyle/>
          <a:p>
            <a:r>
              <a:rPr lang="en-US" sz="2400" i="1" dirty="0">
                <a:solidFill>
                  <a:srgbClr val="043061"/>
                </a:solidFill>
              </a:rPr>
              <a:t>Overview of Application Packet</a:t>
            </a:r>
          </a:p>
        </p:txBody>
      </p:sp>
    </p:spTree>
    <p:extLst>
      <p:ext uri="{BB962C8B-B14F-4D97-AF65-F5344CB8AC3E}">
        <p14:creationId xmlns:p14="http://schemas.microsoft.com/office/powerpoint/2010/main" val="400367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EC0D-49C5-6ED3-CA93-97ED9AF004C3}"/>
              </a:ext>
            </a:extLst>
          </p:cNvPr>
          <p:cNvSpPr>
            <a:spLocks noGrp="1"/>
          </p:cNvSpPr>
          <p:nvPr>
            <p:ph type="title"/>
          </p:nvPr>
        </p:nvSpPr>
        <p:spPr>
          <a:xfrm>
            <a:off x="413951" y="618518"/>
            <a:ext cx="10633460" cy="571927"/>
          </a:xfrm>
        </p:spPr>
        <p:txBody>
          <a:bodyPr>
            <a:noAutofit/>
          </a:bodyPr>
          <a:lstStyle/>
          <a:p>
            <a:r>
              <a:rPr lang="en-US" b="1" dirty="0"/>
              <a:t>FEMA – DHS NSGP Goals</a:t>
            </a:r>
          </a:p>
        </p:txBody>
      </p:sp>
      <p:sp>
        <p:nvSpPr>
          <p:cNvPr id="3" name="Content Placeholder 2">
            <a:extLst>
              <a:ext uri="{FF2B5EF4-FFF2-40B4-BE49-F238E27FC236}">
                <a16:creationId xmlns:a16="http://schemas.microsoft.com/office/drawing/2014/main" id="{BEAACB16-EB32-83CC-52DB-320E63AEFCAD}"/>
              </a:ext>
            </a:extLst>
          </p:cNvPr>
          <p:cNvSpPr>
            <a:spLocks noGrp="1"/>
          </p:cNvSpPr>
          <p:nvPr>
            <p:ph idx="1"/>
          </p:nvPr>
        </p:nvSpPr>
        <p:spPr>
          <a:xfrm>
            <a:off x="333633" y="1526583"/>
            <a:ext cx="9341046" cy="4830367"/>
          </a:xfrm>
        </p:spPr>
        <p:txBody>
          <a:bodyPr>
            <a:normAutofit fontScale="92500"/>
          </a:bodyPr>
          <a:lstStyle/>
          <a:p>
            <a:pPr marL="0" indent="0">
              <a:buNone/>
            </a:pPr>
            <a:r>
              <a:rPr lang="en-US" sz="2900" dirty="0"/>
              <a:t>The NSGP will improve and increase the physical/cybersecurity and facility/target hardening of nonprofit organizations’ facilities at risk of a terrorist of other extremist attack, ultimately safeguarding the lives and property of the American people. </a:t>
            </a:r>
          </a:p>
          <a:p>
            <a:pPr marL="0" indent="0">
              <a:buNone/>
            </a:pPr>
            <a:endParaRPr lang="en-US" sz="2900" dirty="0"/>
          </a:p>
          <a:p>
            <a:pPr marL="0" indent="0">
              <a:buNone/>
            </a:pPr>
            <a:r>
              <a:rPr lang="en-US" sz="2900" dirty="0"/>
              <a:t>Concurrently, the NSGP will integrate the preparedness activities of nonprofit organizations that are at high risk of a terrorist or other extremist attack with broader </a:t>
            </a:r>
            <a:r>
              <a:rPr lang="en-US" sz="2800" dirty="0"/>
              <a:t>state and local preparedness efforts. </a:t>
            </a:r>
          </a:p>
        </p:txBody>
      </p:sp>
      <p:pic>
        <p:nvPicPr>
          <p:cNvPr id="8" name="Picture 7">
            <a:extLst>
              <a:ext uri="{FF2B5EF4-FFF2-40B4-BE49-F238E27FC236}">
                <a16:creationId xmlns:a16="http://schemas.microsoft.com/office/drawing/2014/main" id="{E14351AD-C79A-1ACA-9983-53A90036C168}"/>
              </a:ext>
            </a:extLst>
          </p:cNvPr>
          <p:cNvPicPr>
            <a:picLocks noChangeAspect="1"/>
          </p:cNvPicPr>
          <p:nvPr/>
        </p:nvPicPr>
        <p:blipFill>
          <a:blip r:embed="rId2"/>
          <a:stretch>
            <a:fillRect/>
          </a:stretch>
        </p:blipFill>
        <p:spPr>
          <a:xfrm>
            <a:off x="9941312" y="1655596"/>
            <a:ext cx="1843577" cy="1875921"/>
          </a:xfrm>
          <a:prstGeom prst="rect">
            <a:avLst/>
          </a:prstGeom>
        </p:spPr>
      </p:pic>
    </p:spTree>
    <p:extLst>
      <p:ext uri="{BB962C8B-B14F-4D97-AF65-F5344CB8AC3E}">
        <p14:creationId xmlns:p14="http://schemas.microsoft.com/office/powerpoint/2010/main" val="304584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1EBA5-512A-7FDE-B6C2-259DCDFA1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F3206-D0D3-0A2B-26EF-018C28AD656A}"/>
              </a:ext>
            </a:extLst>
          </p:cNvPr>
          <p:cNvSpPr>
            <a:spLocks noGrp="1"/>
          </p:cNvSpPr>
          <p:nvPr>
            <p:ph type="title"/>
          </p:nvPr>
        </p:nvSpPr>
        <p:spPr>
          <a:xfrm>
            <a:off x="463378" y="618518"/>
            <a:ext cx="10584033" cy="563301"/>
          </a:xfrm>
        </p:spPr>
        <p:txBody>
          <a:bodyPr>
            <a:normAutofit/>
          </a:bodyPr>
          <a:lstStyle/>
          <a:p>
            <a:r>
              <a:rPr lang="en-US" sz="3400" b="1" dirty="0"/>
              <a:t>FEMA/DHS’ FY25 Funding Objectives for NSGP</a:t>
            </a:r>
          </a:p>
        </p:txBody>
      </p:sp>
      <p:sp>
        <p:nvSpPr>
          <p:cNvPr id="3" name="Content Placeholder 2">
            <a:extLst>
              <a:ext uri="{FF2B5EF4-FFF2-40B4-BE49-F238E27FC236}">
                <a16:creationId xmlns:a16="http://schemas.microsoft.com/office/drawing/2014/main" id="{35B563C5-78BA-2864-B0E3-6E0AD0B6022B}"/>
              </a:ext>
            </a:extLst>
          </p:cNvPr>
          <p:cNvSpPr>
            <a:spLocks noGrp="1"/>
          </p:cNvSpPr>
          <p:nvPr>
            <p:ph idx="1"/>
          </p:nvPr>
        </p:nvSpPr>
        <p:spPr>
          <a:xfrm>
            <a:off x="401596" y="1255364"/>
            <a:ext cx="11508851" cy="5257580"/>
          </a:xfrm>
        </p:spPr>
        <p:txBody>
          <a:bodyPr>
            <a:normAutofit lnSpcReduction="10000"/>
          </a:bodyPr>
          <a:lstStyle/>
          <a:p>
            <a:pPr marL="514350" lvl="0" indent="-514350">
              <a:buSzPct val="100000"/>
              <a:buFont typeface="+mj-lt"/>
              <a:buAutoNum type="arabicPeriod"/>
            </a:pPr>
            <a:r>
              <a:rPr lang="en-US" sz="2800" dirty="0">
                <a:cs typeface="Arial" panose="020B0604020202020204" pitchFamily="34" charset="0"/>
              </a:rPr>
              <a:t>Enhance equipment and conduct security-related activities</a:t>
            </a:r>
            <a:r>
              <a:rPr lang="en-US" sz="2800" b="1" dirty="0">
                <a:cs typeface="Arial" panose="020B0604020202020204" pitchFamily="34" charset="0"/>
              </a:rPr>
              <a:t> </a:t>
            </a:r>
            <a:r>
              <a:rPr lang="en-US" sz="2800" dirty="0">
                <a:cs typeface="Arial" panose="020B0604020202020204" pitchFamily="34" charset="0"/>
              </a:rPr>
              <a:t>to</a:t>
            </a:r>
            <a:r>
              <a:rPr lang="en-US" sz="2800" b="1" dirty="0">
                <a:cs typeface="Arial" panose="020B0604020202020204" pitchFamily="34" charset="0"/>
              </a:rPr>
              <a:t> improve the security posture of nonprofit organizations that are at high risk of a terrorist or other extremist attack</a:t>
            </a:r>
            <a:r>
              <a:rPr lang="en-US" sz="2800" dirty="0">
                <a:cs typeface="Arial" panose="020B0604020202020204" pitchFamily="34" charset="0"/>
              </a:rPr>
              <a:t>. (Build and sustain core capabilities, as identified in individual nonprofit Vulnerability Assessments.)</a:t>
            </a:r>
          </a:p>
          <a:p>
            <a:pPr marL="514350" lvl="0" indent="-514350">
              <a:buSzPct val="100000"/>
              <a:buFont typeface="+mj-lt"/>
              <a:buAutoNum type="arabicPeriod"/>
            </a:pPr>
            <a:r>
              <a:rPr lang="en-US" sz="2800" b="1" dirty="0">
                <a:cs typeface="Arial" panose="020B0604020202020204" pitchFamily="34" charset="0"/>
              </a:rPr>
              <a:t>Address and close capability gap</a:t>
            </a:r>
            <a:r>
              <a:rPr lang="en-US" sz="2800" dirty="0">
                <a:cs typeface="Arial" panose="020B0604020202020204" pitchFamily="34" charset="0"/>
              </a:rPr>
              <a:t>s identified in Vulnerability Assessments via funding spent on Planning, Equipment, Training and Exercises that aim to enhance the protection of soft targets and crowded places.</a:t>
            </a:r>
          </a:p>
          <a:p>
            <a:pPr marL="514350" lvl="0" indent="-514350">
              <a:buSzPct val="100000"/>
              <a:buFont typeface="+mj-lt"/>
              <a:buAutoNum type="arabicPeriod"/>
            </a:pPr>
            <a:r>
              <a:rPr lang="en-US" sz="2800" b="1" dirty="0">
                <a:cs typeface="Arial" panose="020B0604020202020204" pitchFamily="34" charset="0"/>
              </a:rPr>
              <a:t>Strengthen relationships across nonprofit organizations</a:t>
            </a:r>
            <a:r>
              <a:rPr lang="en-US" sz="2800" dirty="0">
                <a:cs typeface="Arial" panose="020B0604020202020204" pitchFamily="34" charset="0"/>
              </a:rPr>
              <a:t>, state, local, and territorial homeland security agencies for a </a:t>
            </a:r>
            <a:r>
              <a:rPr lang="en-US" sz="2800" b="1" dirty="0">
                <a:cs typeface="Arial" panose="020B0604020202020204" pitchFamily="34" charset="0"/>
              </a:rPr>
              <a:t>whole community approach </a:t>
            </a:r>
            <a:r>
              <a:rPr lang="en-US" sz="2800" dirty="0">
                <a:cs typeface="Arial" panose="020B0604020202020204" pitchFamily="34" charset="0"/>
              </a:rPr>
              <a:t>to preparedness</a:t>
            </a:r>
          </a:p>
          <a:p>
            <a:pPr marL="514350" lvl="0" indent="-514350">
              <a:buFont typeface="+mj-lt"/>
              <a:buAutoNum type="arabicPeriod"/>
            </a:pPr>
            <a:endParaRPr lang="en-US" sz="2800" dirty="0">
              <a:cs typeface="Arial" panose="020B0604020202020204" pitchFamily="34" charset="0"/>
            </a:endParaRPr>
          </a:p>
          <a:p>
            <a:pPr marL="514350" lvl="0" indent="-514350">
              <a:buFont typeface="+mj-lt"/>
              <a:buAutoNum type="arabicPeriod"/>
            </a:pPr>
            <a:endParaRPr lang="en-US" sz="2800" dirty="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58125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C082-1F3F-7F85-75C6-C6656784F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B629D-0E99-3D38-4EA2-5346CB74948D}"/>
              </a:ext>
            </a:extLst>
          </p:cNvPr>
          <p:cNvSpPr>
            <a:spLocks noGrp="1"/>
          </p:cNvSpPr>
          <p:nvPr>
            <p:ph type="title"/>
          </p:nvPr>
        </p:nvSpPr>
        <p:spPr>
          <a:xfrm>
            <a:off x="413951" y="618518"/>
            <a:ext cx="10633460" cy="571927"/>
          </a:xfrm>
        </p:spPr>
        <p:txBody>
          <a:bodyPr>
            <a:noAutofit/>
          </a:bodyPr>
          <a:lstStyle/>
          <a:p>
            <a:r>
              <a:rPr lang="en-US" b="1" dirty="0"/>
              <a:t>FY26 FEMA NSGP Funding Priorities</a:t>
            </a:r>
          </a:p>
        </p:txBody>
      </p:sp>
      <p:sp>
        <p:nvSpPr>
          <p:cNvPr id="3" name="Content Placeholder 2">
            <a:extLst>
              <a:ext uri="{FF2B5EF4-FFF2-40B4-BE49-F238E27FC236}">
                <a16:creationId xmlns:a16="http://schemas.microsoft.com/office/drawing/2014/main" id="{1C825C7D-7EDC-0A69-CCFD-8C8A714D4437}"/>
              </a:ext>
            </a:extLst>
          </p:cNvPr>
          <p:cNvSpPr>
            <a:spLocks noGrp="1"/>
          </p:cNvSpPr>
          <p:nvPr>
            <p:ph idx="1"/>
          </p:nvPr>
        </p:nvSpPr>
        <p:spPr>
          <a:xfrm>
            <a:off x="333633" y="1270531"/>
            <a:ext cx="6435657" cy="5086419"/>
          </a:xfrm>
        </p:spPr>
        <p:txBody>
          <a:bodyPr>
            <a:normAutofit/>
          </a:bodyPr>
          <a:lstStyle/>
          <a:p>
            <a:pPr marL="0" indent="0">
              <a:lnSpc>
                <a:spcPct val="105000"/>
              </a:lnSpc>
              <a:buNone/>
            </a:pPr>
            <a:r>
              <a:rPr lang="en-US" sz="3200" u="sng" dirty="0">
                <a:cs typeface="Arial" panose="020B0604020202020204" pitchFamily="34" charset="0"/>
              </a:rPr>
              <a:t>National Priority Areas:</a:t>
            </a:r>
          </a:p>
          <a:p>
            <a:pPr marL="457200" indent="-457200">
              <a:lnSpc>
                <a:spcPct val="105000"/>
              </a:lnSpc>
              <a:buSzPct val="90000"/>
              <a:buFont typeface="+mj-lt"/>
              <a:buAutoNum type="arabicPeriod"/>
            </a:pPr>
            <a:r>
              <a:rPr lang="en-US" sz="3200" b="1" dirty="0">
                <a:cs typeface="Arial" panose="020B0604020202020204" pitchFamily="34" charset="0"/>
              </a:rPr>
              <a:t>Enhancing the Protection of Soft Targets/Crowded Places</a:t>
            </a:r>
          </a:p>
          <a:p>
            <a:pPr marL="457200" indent="-457200">
              <a:lnSpc>
                <a:spcPct val="105000"/>
              </a:lnSpc>
              <a:buSzPct val="90000"/>
              <a:buFont typeface="+mj-lt"/>
              <a:buAutoNum type="arabicPeriod"/>
            </a:pPr>
            <a:r>
              <a:rPr lang="en-US" sz="2800" dirty="0">
                <a:cs typeface="Arial" panose="020B0604020202020204" pitchFamily="34" charset="0"/>
              </a:rPr>
              <a:t>Supporting Homeland Security Task Forces and Fusion Centers</a:t>
            </a:r>
          </a:p>
          <a:p>
            <a:pPr marL="457200" indent="-457200">
              <a:lnSpc>
                <a:spcPct val="105000"/>
              </a:lnSpc>
              <a:buSzPct val="90000"/>
              <a:buFont typeface="+mj-lt"/>
              <a:buAutoNum type="arabicPeriod"/>
            </a:pPr>
            <a:r>
              <a:rPr lang="en-US" sz="2800" b="1" dirty="0">
                <a:cs typeface="Arial" panose="020B0604020202020204" pitchFamily="34" charset="0"/>
              </a:rPr>
              <a:t>Enhancing Cybersecurity</a:t>
            </a:r>
          </a:p>
          <a:p>
            <a:pPr marL="457200" indent="-457200">
              <a:lnSpc>
                <a:spcPct val="105000"/>
              </a:lnSpc>
              <a:buSzPct val="90000"/>
              <a:buFont typeface="+mj-lt"/>
              <a:buAutoNum type="arabicPeriod"/>
            </a:pPr>
            <a:r>
              <a:rPr lang="en-US" sz="2800" dirty="0">
                <a:cs typeface="Arial" panose="020B0604020202020204" pitchFamily="34" charset="0"/>
              </a:rPr>
              <a:t>Enhancing Election Security</a:t>
            </a:r>
          </a:p>
          <a:p>
            <a:pPr marL="457200" indent="-457200">
              <a:lnSpc>
                <a:spcPct val="105000"/>
              </a:lnSpc>
              <a:buSzPct val="90000"/>
              <a:buFont typeface="+mj-lt"/>
              <a:buAutoNum type="arabicPeriod"/>
            </a:pPr>
            <a:r>
              <a:rPr lang="en-US" sz="2800" dirty="0">
                <a:cs typeface="Arial" panose="020B0604020202020204" pitchFamily="34" charset="0"/>
              </a:rPr>
              <a:t>Supporting Border Crisis Response and Enforcement</a:t>
            </a:r>
          </a:p>
          <a:p>
            <a:pPr marL="0" indent="0">
              <a:lnSpc>
                <a:spcPct val="105000"/>
              </a:lnSpc>
              <a:buNone/>
            </a:pPr>
            <a:endParaRPr lang="en-US" sz="2800" dirty="0"/>
          </a:p>
        </p:txBody>
      </p:sp>
      <p:sp>
        <p:nvSpPr>
          <p:cNvPr id="4" name="Content Placeholder 2">
            <a:extLst>
              <a:ext uri="{FF2B5EF4-FFF2-40B4-BE49-F238E27FC236}">
                <a16:creationId xmlns:a16="http://schemas.microsoft.com/office/drawing/2014/main" id="{7130D828-3C18-50A4-90B9-1AA6C817A22C}"/>
              </a:ext>
            </a:extLst>
          </p:cNvPr>
          <p:cNvSpPr txBox="1">
            <a:spLocks/>
          </p:cNvSpPr>
          <p:nvPr/>
        </p:nvSpPr>
        <p:spPr>
          <a:xfrm>
            <a:off x="7833815" y="2101755"/>
            <a:ext cx="4246727" cy="425519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5000"/>
              </a:lnSpc>
              <a:buFont typeface="Arial" panose="020B0604020202020204" pitchFamily="34" charset="0"/>
              <a:buNone/>
            </a:pPr>
            <a:r>
              <a:rPr lang="en-US" sz="2800" u="sng" dirty="0">
                <a:cs typeface="Arial" panose="020B0604020202020204" pitchFamily="34" charset="0"/>
              </a:rPr>
              <a:t>Enduring Needs:</a:t>
            </a:r>
          </a:p>
          <a:p>
            <a:pPr marL="457200" indent="-457200">
              <a:lnSpc>
                <a:spcPct val="105000"/>
              </a:lnSpc>
              <a:buSzPct val="90000"/>
              <a:buFont typeface="+mj-lt"/>
              <a:buAutoNum type="arabicPeriod"/>
            </a:pPr>
            <a:r>
              <a:rPr lang="en-US" sz="3000" dirty="0">
                <a:cs typeface="Arial" panose="020B0604020202020204" pitchFamily="34" charset="0"/>
              </a:rPr>
              <a:t>Planning</a:t>
            </a:r>
          </a:p>
          <a:p>
            <a:pPr marL="457200" indent="-457200">
              <a:lnSpc>
                <a:spcPct val="105000"/>
              </a:lnSpc>
              <a:buSzPct val="90000"/>
              <a:buFont typeface="+mj-lt"/>
              <a:buAutoNum type="arabicPeriod"/>
            </a:pPr>
            <a:r>
              <a:rPr lang="en-US" sz="3000" dirty="0">
                <a:cs typeface="Arial" panose="020B0604020202020204" pitchFamily="34" charset="0"/>
              </a:rPr>
              <a:t>Training &amp; Awareness</a:t>
            </a:r>
          </a:p>
          <a:p>
            <a:pPr marL="457200" indent="-457200">
              <a:lnSpc>
                <a:spcPct val="105000"/>
              </a:lnSpc>
              <a:buSzPct val="90000"/>
              <a:buFont typeface="+mj-lt"/>
              <a:buAutoNum type="arabicPeriod"/>
            </a:pPr>
            <a:r>
              <a:rPr lang="en-US" sz="3000" dirty="0">
                <a:cs typeface="Arial" panose="020B0604020202020204" pitchFamily="34" charset="0"/>
              </a:rPr>
              <a:t>Exercises</a:t>
            </a:r>
          </a:p>
          <a:p>
            <a:pPr marL="0" indent="0">
              <a:lnSpc>
                <a:spcPct val="105000"/>
              </a:lnSpc>
              <a:buFont typeface="Arial" panose="020B0604020202020204" pitchFamily="34" charset="0"/>
              <a:buNone/>
            </a:pPr>
            <a:endParaRPr lang="en-US" sz="2800" dirty="0"/>
          </a:p>
        </p:txBody>
      </p:sp>
    </p:spTree>
    <p:extLst>
      <p:ext uri="{BB962C8B-B14F-4D97-AF65-F5344CB8AC3E}">
        <p14:creationId xmlns:p14="http://schemas.microsoft.com/office/powerpoint/2010/main" val="364572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654E-A340-C166-FBFC-1A657A21723E}"/>
              </a:ext>
            </a:extLst>
          </p:cNvPr>
          <p:cNvSpPr>
            <a:spLocks noGrp="1"/>
          </p:cNvSpPr>
          <p:nvPr>
            <p:ph type="title"/>
          </p:nvPr>
        </p:nvSpPr>
        <p:spPr>
          <a:xfrm>
            <a:off x="267835" y="463398"/>
            <a:ext cx="9905998" cy="687768"/>
          </a:xfrm>
        </p:spPr>
        <p:txBody>
          <a:bodyPr/>
          <a:lstStyle/>
          <a:p>
            <a:r>
              <a:rPr lang="en-US" dirty="0"/>
              <a:t>Application Packet- What is Required</a:t>
            </a:r>
          </a:p>
        </p:txBody>
      </p:sp>
      <p:sp>
        <p:nvSpPr>
          <p:cNvPr id="3" name="Content Placeholder 2">
            <a:extLst>
              <a:ext uri="{FF2B5EF4-FFF2-40B4-BE49-F238E27FC236}">
                <a16:creationId xmlns:a16="http://schemas.microsoft.com/office/drawing/2014/main" id="{F4A8F768-588D-53EB-0630-B9EFDD427048}"/>
              </a:ext>
            </a:extLst>
          </p:cNvPr>
          <p:cNvSpPr>
            <a:spLocks noGrp="1"/>
          </p:cNvSpPr>
          <p:nvPr>
            <p:ph idx="1"/>
          </p:nvPr>
        </p:nvSpPr>
        <p:spPr>
          <a:xfrm>
            <a:off x="267836" y="1151165"/>
            <a:ext cx="8725162" cy="5766469"/>
          </a:xfrm>
        </p:spPr>
        <p:txBody>
          <a:bodyPr>
            <a:normAutofit/>
          </a:bodyPr>
          <a:lstStyle/>
          <a:p>
            <a:pPr marL="461963" indent="-461963">
              <a:lnSpc>
                <a:spcPct val="110000"/>
              </a:lnSpc>
              <a:buSzPct val="100000"/>
              <a:buAutoNum type="arabicPeriod"/>
            </a:pPr>
            <a:r>
              <a:rPr lang="en-US" b="1" dirty="0">
                <a:cs typeface="Arial" panose="020B0604020202020204" pitchFamily="34" charset="0"/>
              </a:rPr>
              <a:t>Obtain a Unique Entity Identifier Number (UEI) </a:t>
            </a:r>
          </a:p>
          <a:p>
            <a:pPr marL="457200" lvl="1" indent="0">
              <a:lnSpc>
                <a:spcPct val="110000"/>
              </a:lnSpc>
              <a:buNone/>
            </a:pPr>
            <a:r>
              <a:rPr lang="en-US" dirty="0">
                <a:cs typeface="Arial" panose="020B0604020202020204" pitchFamily="34" charset="0"/>
              </a:rPr>
              <a:t>Must be obtained through </a:t>
            </a:r>
            <a:r>
              <a:rPr lang="en-US" dirty="0">
                <a:solidFill>
                  <a:srgbClr val="0070C0"/>
                </a:solidFill>
                <a:cs typeface="Arial" panose="020B0604020202020204" pitchFamily="34" charset="0"/>
                <a:hlinkClick r:id="rId2">
                  <a:extLst>
                    <a:ext uri="{A12FA001-AC4F-418D-AE19-62706E023703}">
                      <ahyp:hlinkClr xmlns:ahyp="http://schemas.microsoft.com/office/drawing/2018/hyperlinkcolor" val="tx"/>
                    </a:ext>
                  </a:extLst>
                </a:hlinkClick>
              </a:rPr>
              <a:t>https://www.sam.gov</a:t>
            </a:r>
            <a:r>
              <a:rPr lang="en-US" dirty="0">
                <a:solidFill>
                  <a:srgbClr val="0070C0"/>
                </a:solidFill>
                <a:cs typeface="Arial" panose="020B0604020202020204" pitchFamily="34" charset="0"/>
              </a:rPr>
              <a:t>  </a:t>
            </a:r>
            <a:r>
              <a:rPr lang="en-US" dirty="0">
                <a:cs typeface="Arial" panose="020B0604020202020204" pitchFamily="34" charset="0"/>
              </a:rPr>
              <a:t>before submitting your application packet.</a:t>
            </a:r>
          </a:p>
          <a:p>
            <a:pPr marL="461963" indent="-461963">
              <a:lnSpc>
                <a:spcPct val="110000"/>
              </a:lnSpc>
              <a:buSzPct val="100000"/>
              <a:buAutoNum type="arabicPeriod"/>
            </a:pPr>
            <a:r>
              <a:rPr lang="en-US" b="1" dirty="0">
                <a:cs typeface="Arial" panose="020B0604020202020204" pitchFamily="34" charset="0"/>
              </a:rPr>
              <a:t>Nonprofit. </a:t>
            </a:r>
            <a:r>
              <a:rPr lang="en-US" dirty="0">
                <a:cs typeface="Arial" panose="020B0604020202020204" pitchFamily="34" charset="0"/>
              </a:rPr>
              <a:t>Your organization must be a 501(c) nonprofit. </a:t>
            </a:r>
          </a:p>
          <a:p>
            <a:pPr marL="461963" indent="-461963">
              <a:lnSpc>
                <a:spcPct val="110000"/>
              </a:lnSpc>
              <a:buSzPct val="100000"/>
              <a:buAutoNum type="arabicPeriod"/>
            </a:pPr>
            <a:r>
              <a:rPr lang="en-US" b="1" dirty="0">
                <a:cs typeface="Arial" panose="020B0604020202020204" pitchFamily="34" charset="0"/>
              </a:rPr>
              <a:t>Complete and submit the following documents: </a:t>
            </a:r>
          </a:p>
          <a:p>
            <a:pPr marL="457200" lvl="1" indent="0">
              <a:lnSpc>
                <a:spcPct val="110000"/>
              </a:lnSpc>
              <a:buSzPct val="100000"/>
              <a:buNone/>
            </a:pPr>
            <a:r>
              <a:rPr lang="en-US" sz="2400" dirty="0">
                <a:cs typeface="Arial" panose="020B0604020202020204" pitchFamily="34" charset="0"/>
              </a:rPr>
              <a:t>a. </a:t>
            </a:r>
            <a:r>
              <a:rPr lang="en-US" sz="2400" b="1" dirty="0">
                <a:cs typeface="Arial" panose="020B0604020202020204" pitchFamily="34" charset="0"/>
              </a:rPr>
              <a:t>NSGP Investment Justification (IJ) </a:t>
            </a:r>
          </a:p>
          <a:p>
            <a:pPr marL="1200150" lvl="2" indent="0">
              <a:lnSpc>
                <a:spcPct val="110000"/>
              </a:lnSpc>
              <a:buNone/>
              <a:tabLst>
                <a:tab pos="1200150" algn="l"/>
              </a:tabLst>
            </a:pPr>
            <a:r>
              <a:rPr lang="en-US" sz="2000" dirty="0">
                <a:cs typeface="Arial" panose="020B0604020202020204" pitchFamily="34" charset="0"/>
              </a:rPr>
              <a:t>This form is the grant application form. It can be found at </a:t>
            </a:r>
            <a:r>
              <a:rPr lang="en-US" sz="2000" dirty="0">
                <a:solidFill>
                  <a:srgbClr val="0070C0"/>
                </a:solidFill>
                <a:cs typeface="Arial" panose="020B0604020202020204" pitchFamily="34" charset="0"/>
                <a:hlinkClick r:id="rId3">
                  <a:extLst>
                    <a:ext uri="{A12FA001-AC4F-418D-AE19-62706E023703}">
                      <ahyp:hlinkClr xmlns:ahyp="http://schemas.microsoft.com/office/drawing/2018/hyperlinkcolor" val="tx"/>
                    </a:ext>
                  </a:extLst>
                </a:hlinkClick>
              </a:rPr>
              <a:t>https://www.datacounts.net/nsgp</a:t>
            </a:r>
            <a:r>
              <a:rPr lang="en-US" sz="2000" dirty="0">
                <a:solidFill>
                  <a:srgbClr val="0070C0"/>
                </a:solidFill>
                <a:cs typeface="Arial" panose="020B0604020202020204" pitchFamily="34" charset="0"/>
              </a:rPr>
              <a:t>. </a:t>
            </a:r>
          </a:p>
          <a:p>
            <a:pPr marL="1200150" lvl="2" indent="0">
              <a:lnSpc>
                <a:spcPct val="110000"/>
              </a:lnSpc>
              <a:buNone/>
              <a:tabLst>
                <a:tab pos="1200150" algn="l"/>
              </a:tabLst>
            </a:pPr>
            <a:r>
              <a:rPr lang="en-US" sz="2000" dirty="0">
                <a:cs typeface="Arial" panose="020B0604020202020204" pitchFamily="34" charset="0"/>
              </a:rPr>
              <a:t>All milestones </a:t>
            </a:r>
            <a:r>
              <a:rPr lang="en-US" sz="2000" b="1" dirty="0">
                <a:cs typeface="Arial" panose="020B0604020202020204" pitchFamily="34" charset="0"/>
              </a:rPr>
              <a:t>must </a:t>
            </a:r>
            <a:r>
              <a:rPr lang="en-US" sz="2000" dirty="0">
                <a:cs typeface="Arial" panose="020B0604020202020204" pitchFamily="34" charset="0"/>
              </a:rPr>
              <a:t>be between 9/1/2026 and 5/31/2029</a:t>
            </a:r>
            <a:endParaRPr lang="en-US" sz="2000" dirty="0">
              <a:solidFill>
                <a:srgbClr val="0070C0"/>
              </a:solidFill>
              <a:cs typeface="Arial" panose="020B0604020202020204" pitchFamily="34" charset="0"/>
            </a:endParaRPr>
          </a:p>
          <a:p>
            <a:pPr marL="457200" lvl="1" indent="0">
              <a:lnSpc>
                <a:spcPct val="110000"/>
              </a:lnSpc>
              <a:buNone/>
            </a:pPr>
            <a:r>
              <a:rPr lang="en-US" sz="2400" dirty="0">
                <a:cs typeface="Arial" panose="020B0604020202020204" pitchFamily="34" charset="0"/>
              </a:rPr>
              <a:t>b. </a:t>
            </a:r>
            <a:r>
              <a:rPr lang="en-US" sz="2400" b="1" dirty="0">
                <a:cs typeface="Arial" panose="020B0604020202020204" pitchFamily="34" charset="0"/>
              </a:rPr>
              <a:t>Vulnerability/Risk Assessment </a:t>
            </a:r>
          </a:p>
          <a:p>
            <a:pPr marL="1255713" lvl="1" indent="0">
              <a:lnSpc>
                <a:spcPct val="110000"/>
              </a:lnSpc>
              <a:buNone/>
            </a:pPr>
            <a:r>
              <a:rPr lang="en-US" dirty="0">
                <a:cs typeface="Arial" panose="020B0604020202020204" pitchFamily="34" charset="0"/>
              </a:rPr>
              <a:t>If you haven’t already completed one, you should start now. If you cannot schedule an on-site risk assessment, you can utilize a self-risk assessment or contact us directly for assistance.</a:t>
            </a:r>
          </a:p>
        </p:txBody>
      </p:sp>
      <p:pic>
        <p:nvPicPr>
          <p:cNvPr id="5" name="Picture 4">
            <a:extLst>
              <a:ext uri="{FF2B5EF4-FFF2-40B4-BE49-F238E27FC236}">
                <a16:creationId xmlns:a16="http://schemas.microsoft.com/office/drawing/2014/main" id="{6D61145B-B4AA-F8EF-830F-93FC2775CD55}"/>
              </a:ext>
            </a:extLst>
          </p:cNvPr>
          <p:cNvPicPr>
            <a:picLocks noChangeAspect="1"/>
          </p:cNvPicPr>
          <p:nvPr/>
        </p:nvPicPr>
        <p:blipFill>
          <a:blip r:embed="rId4"/>
          <a:stretch>
            <a:fillRect/>
          </a:stretch>
        </p:blipFill>
        <p:spPr>
          <a:xfrm>
            <a:off x="9488258" y="1240943"/>
            <a:ext cx="2261187" cy="881618"/>
          </a:xfrm>
          <a:prstGeom prst="rect">
            <a:avLst/>
          </a:prstGeom>
        </p:spPr>
      </p:pic>
      <p:pic>
        <p:nvPicPr>
          <p:cNvPr id="6" name="Picture 5">
            <a:extLst>
              <a:ext uri="{FF2B5EF4-FFF2-40B4-BE49-F238E27FC236}">
                <a16:creationId xmlns:a16="http://schemas.microsoft.com/office/drawing/2014/main" id="{1885EEA5-2F45-9B59-3A77-7D2224101E2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92998" y="2504667"/>
            <a:ext cx="3132393" cy="4080957"/>
          </a:xfrm>
          <a:prstGeom prst="rect">
            <a:avLst/>
          </a:prstGeom>
        </p:spPr>
      </p:pic>
      <p:sp>
        <p:nvSpPr>
          <p:cNvPr id="8" name="TextBox 7">
            <a:extLst>
              <a:ext uri="{FF2B5EF4-FFF2-40B4-BE49-F238E27FC236}">
                <a16:creationId xmlns:a16="http://schemas.microsoft.com/office/drawing/2014/main" id="{95E3F778-EF22-4B05-C9FF-8DADE59EEB3A}"/>
              </a:ext>
            </a:extLst>
          </p:cNvPr>
          <p:cNvSpPr txBox="1"/>
          <p:nvPr/>
        </p:nvSpPr>
        <p:spPr>
          <a:xfrm>
            <a:off x="8753462" y="538226"/>
            <a:ext cx="3249608" cy="461665"/>
          </a:xfrm>
          <a:prstGeom prst="rect">
            <a:avLst/>
          </a:prstGeom>
          <a:solidFill>
            <a:srgbClr val="FFFF00"/>
          </a:solidFill>
        </p:spPr>
        <p:txBody>
          <a:bodyPr wrap="none" rtlCol="0">
            <a:spAutoFit/>
          </a:bodyPr>
          <a:lstStyle/>
          <a:p>
            <a:r>
              <a:rPr lang="en-US" sz="2400" b="1" dirty="0">
                <a:solidFill>
                  <a:srgbClr val="C00000"/>
                </a:solidFill>
              </a:rPr>
              <a:t>Deadline: July 12, 2026</a:t>
            </a:r>
          </a:p>
        </p:txBody>
      </p:sp>
    </p:spTree>
    <p:extLst>
      <p:ext uri="{BB962C8B-B14F-4D97-AF65-F5344CB8AC3E}">
        <p14:creationId xmlns:p14="http://schemas.microsoft.com/office/powerpoint/2010/main" val="103664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5DCC2-6173-2C28-084A-963DE43C9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A9FAA-ADB8-05E3-96F4-C680BCE240AE}"/>
              </a:ext>
            </a:extLst>
          </p:cNvPr>
          <p:cNvSpPr>
            <a:spLocks noGrp="1"/>
          </p:cNvSpPr>
          <p:nvPr>
            <p:ph type="title"/>
          </p:nvPr>
        </p:nvSpPr>
        <p:spPr>
          <a:xfrm>
            <a:off x="307602" y="609600"/>
            <a:ext cx="9905998" cy="838200"/>
          </a:xfrm>
        </p:spPr>
        <p:txBody>
          <a:bodyPr/>
          <a:lstStyle/>
          <a:p>
            <a:r>
              <a:rPr lang="en-US" b="1" dirty="0">
                <a:solidFill>
                  <a:schemeClr val="accent1"/>
                </a:solidFill>
              </a:rPr>
              <a:t>Application Packet Overview, Cont.</a:t>
            </a:r>
          </a:p>
        </p:txBody>
      </p:sp>
      <p:sp>
        <p:nvSpPr>
          <p:cNvPr id="3" name="Content Placeholder 2">
            <a:extLst>
              <a:ext uri="{FF2B5EF4-FFF2-40B4-BE49-F238E27FC236}">
                <a16:creationId xmlns:a16="http://schemas.microsoft.com/office/drawing/2014/main" id="{B8902A9D-8D6A-F535-D2E6-0A4731712802}"/>
              </a:ext>
            </a:extLst>
          </p:cNvPr>
          <p:cNvSpPr>
            <a:spLocks noGrp="1"/>
          </p:cNvSpPr>
          <p:nvPr>
            <p:ph idx="1"/>
          </p:nvPr>
        </p:nvSpPr>
        <p:spPr>
          <a:xfrm>
            <a:off x="307600" y="1746913"/>
            <a:ext cx="11576797" cy="4589082"/>
          </a:xfrm>
        </p:spPr>
        <p:txBody>
          <a:bodyPr>
            <a:noAutofit/>
          </a:bodyPr>
          <a:lstStyle/>
          <a:p>
            <a:pPr marL="457200" lvl="1" indent="0">
              <a:lnSpc>
                <a:spcPct val="110000"/>
              </a:lnSpc>
              <a:buNone/>
            </a:pPr>
            <a:r>
              <a:rPr lang="en-US" sz="2400" dirty="0">
                <a:cs typeface="Arial" panose="020B0604020202020204" pitchFamily="34" charset="0"/>
              </a:rPr>
              <a:t>c. </a:t>
            </a:r>
            <a:r>
              <a:rPr lang="en-US" sz="2400" b="1" dirty="0">
                <a:cs typeface="Arial" panose="020B0604020202020204" pitchFamily="34" charset="0"/>
              </a:rPr>
              <a:t>Mission Statement</a:t>
            </a:r>
          </a:p>
          <a:p>
            <a:pPr marL="1255713" lvl="1" indent="0">
              <a:lnSpc>
                <a:spcPct val="110000"/>
              </a:lnSpc>
              <a:buNone/>
            </a:pPr>
            <a:r>
              <a:rPr lang="en-US" dirty="0">
                <a:cs typeface="Arial" panose="020B0604020202020204" pitchFamily="34" charset="0"/>
              </a:rPr>
              <a:t>If your organization does not have a mission statement, you will need to create one.</a:t>
            </a:r>
            <a:endParaRPr lang="en-US" dirty="0"/>
          </a:p>
          <a:p>
            <a:pPr marL="914400" lvl="1" indent="-457200">
              <a:buFont typeface="+mj-lt"/>
              <a:buAutoNum type="alphaLcPeriod" startAt="4"/>
            </a:pPr>
            <a:r>
              <a:rPr lang="en-US" dirty="0"/>
              <a:t>Other Supporting Information (if necessary) Environmental Planning and Historic Preservation (EHP). </a:t>
            </a:r>
          </a:p>
          <a:p>
            <a:pPr marL="914400" indent="-914400">
              <a:buNone/>
            </a:pPr>
            <a:r>
              <a:rPr lang="en-US" sz="2000" dirty="0"/>
              <a:t>	</a:t>
            </a:r>
            <a:r>
              <a:rPr lang="en-US" sz="2000" b="1" dirty="0"/>
              <a:t>EHP is not required at time of application </a:t>
            </a:r>
            <a:r>
              <a:rPr lang="en-US" sz="2000" dirty="0"/>
              <a:t>but required before any physical work can begin on your facility.</a:t>
            </a:r>
          </a:p>
          <a:p>
            <a:pPr marL="0" indent="0">
              <a:buNone/>
            </a:pPr>
            <a:endParaRPr lang="en-US" dirty="0"/>
          </a:p>
          <a:p>
            <a:pPr marL="0" indent="0">
              <a:buNone/>
            </a:pPr>
            <a:r>
              <a:rPr lang="en-US" dirty="0"/>
              <a:t>Other supporting documents may include;</a:t>
            </a:r>
          </a:p>
          <a:p>
            <a:r>
              <a:rPr lang="en-US" dirty="0"/>
              <a:t>Police Reports/ articles / logs of activity that supports your need for security enhancements</a:t>
            </a:r>
          </a:p>
          <a:p>
            <a:r>
              <a:rPr lang="en-US" dirty="0"/>
              <a:t>Security team / working group / council meeting minutes or other record supporting</a:t>
            </a:r>
          </a:p>
        </p:txBody>
      </p:sp>
      <p:sp>
        <p:nvSpPr>
          <p:cNvPr id="4" name="Slide Number Placeholder 3">
            <a:extLst>
              <a:ext uri="{FF2B5EF4-FFF2-40B4-BE49-F238E27FC236}">
                <a16:creationId xmlns:a16="http://schemas.microsoft.com/office/drawing/2014/main" id="{E851F019-1949-B74B-AB45-A773F7F2D484}"/>
              </a:ext>
            </a:extLst>
          </p:cNvPr>
          <p:cNvSpPr>
            <a:spLocks noGrp="1"/>
          </p:cNvSpPr>
          <p:nvPr>
            <p:ph type="sldNum" sz="quarter" idx="12"/>
          </p:nvPr>
        </p:nvSpPr>
        <p:spPr/>
        <p:txBody>
          <a:bodyPr/>
          <a:lstStyle/>
          <a:p>
            <a:fld id="{F386D023-77AF-45F7-BF29-4FEFE9175272}" type="slidenum">
              <a:rPr lang="en-US" smtClean="0"/>
              <a:t>9</a:t>
            </a:fld>
            <a:endParaRPr lang="en-US"/>
          </a:p>
        </p:txBody>
      </p:sp>
    </p:spTree>
    <p:extLst>
      <p:ext uri="{BB962C8B-B14F-4D97-AF65-F5344CB8AC3E}">
        <p14:creationId xmlns:p14="http://schemas.microsoft.com/office/powerpoint/2010/main" val="4083978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ysClr val="windowText" lastClr="000000"/>
      </a:dk1>
      <a:lt1>
        <a:sysClr val="window" lastClr="FFFFFF"/>
      </a:lt1>
      <a:dk2>
        <a:srgbClr val="001E2E"/>
      </a:dk2>
      <a:lt2>
        <a:srgbClr val="F0ECEC"/>
      </a:lt2>
      <a:accent1>
        <a:srgbClr val="043061"/>
      </a:accent1>
      <a:accent2>
        <a:srgbClr val="4F91CD"/>
      </a:accent2>
      <a:accent3>
        <a:srgbClr val="A3835D"/>
      </a:accent3>
      <a:accent4>
        <a:srgbClr val="E2BA7A"/>
      </a:accent4>
      <a:accent5>
        <a:srgbClr val="FFDF94"/>
      </a:accent5>
      <a:accent6>
        <a:srgbClr val="93767A"/>
      </a:accent6>
      <a:hlink>
        <a:srgbClr val="4F91CD"/>
      </a:hlink>
      <a:folHlink>
        <a:srgbClr val="043061"/>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3E1BF99E773B4C9575D2E25E706131" ma:contentTypeVersion="11" ma:contentTypeDescription="Create a new document." ma:contentTypeScope="" ma:versionID="4e641ab40c095682a9520adbd2388140">
  <xsd:schema xmlns:xsd="http://www.w3.org/2001/XMLSchema" xmlns:xs="http://www.w3.org/2001/XMLSchema" xmlns:p="http://schemas.microsoft.com/office/2006/metadata/properties" xmlns:ns2="e48a758a-ce04-4e99-a459-a4eee9b5c358" xmlns:ns3="bae3b445-5906-45e2-83c4-35ce201e482d" targetNamespace="http://schemas.microsoft.com/office/2006/metadata/properties" ma:root="true" ma:fieldsID="03a7989bd412facb58d78b4d8f3b02fc" ns2:_="" ns3:_="">
    <xsd:import namespace="e48a758a-ce04-4e99-a459-a4eee9b5c358"/>
    <xsd:import namespace="bae3b445-5906-45e2-83c4-35ce201e48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8a758a-ce04-4e99-a459-a4eee9b5c3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760d659-d1b8-47d0-a454-1bb206a6070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e3b445-5906-45e2-83c4-35ce201e48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bfcc8d6-cb3e-4e24-a449-e14169ae4346}" ma:internalName="TaxCatchAll" ma:showField="CatchAllData" ma:web="bae3b445-5906-45e2-83c4-35ce201e4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ae3b445-5906-45e2-83c4-35ce201e482d" xsi:nil="true"/>
    <lcf76f155ced4ddcb4097134ff3c332f xmlns="e48a758a-ce04-4e99-a459-a4eee9b5c3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3EF818-EDF6-480C-9B86-0A3B979BCCF0}">
  <ds:schemaRefs>
    <ds:schemaRef ds:uri="http://schemas.microsoft.com/sharepoint/v3/contenttype/forms"/>
  </ds:schemaRefs>
</ds:datastoreItem>
</file>

<file path=customXml/itemProps2.xml><?xml version="1.0" encoding="utf-8"?>
<ds:datastoreItem xmlns:ds="http://schemas.openxmlformats.org/officeDocument/2006/customXml" ds:itemID="{9A70CBE0-A1A2-48AE-8EAC-D88BAAFAE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8a758a-ce04-4e99-a459-a4eee9b5c358"/>
    <ds:schemaRef ds:uri="bae3b445-5906-45e2-83c4-35ce201e48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18BD99-41E9-467C-9777-74587F831718}">
  <ds:schemaRefs>
    <ds:schemaRef ds:uri="http://purl.org/dc/terms/"/>
    <ds:schemaRef ds:uri="bae3b445-5906-45e2-83c4-35ce201e482d"/>
    <ds:schemaRef ds:uri="http://purl.org/dc/dcmitype/"/>
    <ds:schemaRef ds:uri="e48a758a-ce04-4e99-a459-a4eee9b5c358"/>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dcae8101-c92d-480c-bc43-c6761ccccc5a}" enabled="0" method="" siteId="{dcae8101-c92d-480c-bc43-c6761ccccc5a}" removed="1"/>
</clbl:labelList>
</file>

<file path=docProps/app.xml><?xml version="1.0" encoding="utf-8"?>
<Properties xmlns="http://schemas.openxmlformats.org/officeDocument/2006/extended-properties" xmlns:vt="http://schemas.openxmlformats.org/officeDocument/2006/docPropsVTypes">
  <Template>Modern design</Template>
  <TotalTime>5417</TotalTime>
  <Words>5547</Words>
  <Application>Microsoft Macintosh PowerPoint</Application>
  <PresentationFormat>Widescreen</PresentationFormat>
  <Paragraphs>433</Paragraphs>
  <Slides>42</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Arial</vt:lpstr>
      <vt:lpstr>Calibri</vt:lpstr>
      <vt:lpstr>Tw Cen MT</vt:lpstr>
      <vt:lpstr>Tw Cen MT (Body)</vt:lpstr>
      <vt:lpstr>Wingdings</vt:lpstr>
      <vt:lpstr>Circuit</vt:lpstr>
      <vt:lpstr>Infotainment and Electronic control module data</vt:lpstr>
      <vt:lpstr>Contacts</vt:lpstr>
      <vt:lpstr>Preview of the State of Kansas Nonprofit Security Grant Program</vt:lpstr>
      <vt:lpstr>Nonprofit Security Grant Program (NSGP) Overview</vt:lpstr>
      <vt:lpstr>FEMA – DHS NSGP Goals</vt:lpstr>
      <vt:lpstr>FEMA/DHS’ FY25 Funding Objectives for NSGP</vt:lpstr>
      <vt:lpstr>FY26 FEMA NSGP Funding Priorities</vt:lpstr>
      <vt:lpstr>Application Packet- What is Required</vt:lpstr>
      <vt:lpstr>Application Packet Overview, Cont.</vt:lpstr>
      <vt:lpstr>Vulnerability/Risk Assessment </vt:lpstr>
      <vt:lpstr>Vulnerability Risk Assessment</vt:lpstr>
      <vt:lpstr>NSGP Eligibility</vt:lpstr>
      <vt:lpstr>NSGP Eligibility – FEMA Slide</vt:lpstr>
      <vt:lpstr>NSGP FY 26 Funding</vt:lpstr>
      <vt:lpstr>NSGP Funding Guidelines</vt:lpstr>
      <vt:lpstr>FEMA Slide</vt:lpstr>
      <vt:lpstr>Priority Examples – see NOFO for more examples</vt:lpstr>
      <vt:lpstr>Proposed Activities are limited to:</vt:lpstr>
      <vt:lpstr>Allowable Costs</vt:lpstr>
      <vt:lpstr>Allowable Direct Costs- Planning</vt:lpstr>
      <vt:lpstr>Allowable Direct Costs- Equipment </vt:lpstr>
      <vt:lpstr>PowerPoint Presentation</vt:lpstr>
      <vt:lpstr>PowerPoint Presentation</vt:lpstr>
      <vt:lpstr>PowerPoint Presentation</vt:lpstr>
      <vt:lpstr>Allowable Direct Costs- Construction and Renovation</vt:lpstr>
      <vt:lpstr>Allowable Direct Costs- Maintenance and Sustainment</vt:lpstr>
      <vt:lpstr>Allowable Direct Costs- Contracted Security Personnel</vt:lpstr>
      <vt:lpstr>Allowable Direct Costs- Training</vt:lpstr>
      <vt:lpstr>Training Resources</vt:lpstr>
      <vt:lpstr>Allowable Direct Costs- Exercises</vt:lpstr>
      <vt:lpstr>Unallowable Costs</vt:lpstr>
      <vt:lpstr>Application Packet– what is required?</vt:lpstr>
      <vt:lpstr>Application Packet– Continued</vt:lpstr>
      <vt:lpstr>Walk Through IJ</vt:lpstr>
      <vt:lpstr>Application lessons learned </vt:lpstr>
      <vt:lpstr>Contacts</vt:lpstr>
      <vt:lpstr>Questions?</vt:lpstr>
      <vt:lpstr>Extra slides</vt:lpstr>
      <vt:lpstr>Other Resources</vt:lpstr>
      <vt:lpstr>Lessons learned from real world events</vt:lpstr>
      <vt:lpstr>Lessons learned from real world events</vt:lpstr>
      <vt:lpstr>Application Packet– what is required?</vt:lpstr>
    </vt:vector>
  </TitlesOfParts>
  <Company>Kansas Highway Patrol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Jane King [KHP]</dc:creator>
  <cp:lastModifiedBy>Paul Peppers</cp:lastModifiedBy>
  <cp:revision>24</cp:revision>
  <dcterms:created xsi:type="dcterms:W3CDTF">2025-01-31T16:17:47Z</dcterms:created>
  <dcterms:modified xsi:type="dcterms:W3CDTF">2026-07-01T17:44:14Z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0x010100553E1BF99E773B4C9575D2E25E706131</vt:lpwstr>
  </property>
  <property fmtid="{D5CDD505-2E9C-101B-9397-08002B2CF9AE}" pid="3" name="MediaServiceImageTags">
    <vt:lpwstr/>
  </property>
</Properties>
</file>